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66" r:id="rId4"/>
    <p:sldId id="258" r:id="rId5"/>
    <p:sldId id="260" r:id="rId6"/>
    <p:sldId id="261" r:id="rId7"/>
    <p:sldId id="263" r:id="rId8"/>
    <p:sldId id="267" r:id="rId9"/>
    <p:sldId id="259" r:id="rId10"/>
    <p:sldId id="262" r:id="rId11"/>
    <p:sldId id="264" r:id="rId12"/>
    <p:sldId id="273" r:id="rId13"/>
    <p:sldId id="272" r:id="rId14"/>
    <p:sldId id="268" r:id="rId15"/>
    <p:sldId id="269" r:id="rId16"/>
    <p:sldId id="270" r:id="rId17"/>
    <p:sldId id="271"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4"/>
    <p:restoredTop sz="94686"/>
  </p:normalViewPr>
  <p:slideViewPr>
    <p:cSldViewPr snapToGrid="0" snapToObjects="1">
      <p:cViewPr varScale="1">
        <p:scale>
          <a:sx n="97" d="100"/>
          <a:sy n="97" d="100"/>
        </p:scale>
        <p:origin x="232"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AA2068-2D76-0845-A176-FCA2FF79B100}" type="datetimeFigureOut">
              <a:rPr lang="en-US" smtClean="0"/>
              <a:t>12/12/19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1BF402-C8C1-294D-BAE0-4A98F47E0519}" type="slidenum">
              <a:rPr lang="en-US" smtClean="0"/>
              <a:t>‹#›</a:t>
            </a:fld>
            <a:endParaRPr lang="en-US"/>
          </a:p>
        </p:txBody>
      </p:sp>
    </p:spTree>
    <p:extLst>
      <p:ext uri="{BB962C8B-B14F-4D97-AF65-F5344CB8AC3E}">
        <p14:creationId xmlns:p14="http://schemas.microsoft.com/office/powerpoint/2010/main" val="1702328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E7B7B-26DC-8F46-9DC5-EF7C17C794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436B13-5894-214D-A816-822D37D789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6B5FB4-C98D-7C46-A0BD-4868823EF1A2}"/>
              </a:ext>
            </a:extLst>
          </p:cNvPr>
          <p:cNvSpPr>
            <a:spLocks noGrp="1"/>
          </p:cNvSpPr>
          <p:nvPr>
            <p:ph type="dt" sz="half" idx="10"/>
          </p:nvPr>
        </p:nvSpPr>
        <p:spPr/>
        <p:txBody>
          <a:bodyPr/>
          <a:lstStyle/>
          <a:p>
            <a:fld id="{069066ED-8A6D-4149-B35F-8D941D367C6A}" type="datetime1">
              <a:rPr lang="en-US" smtClean="0"/>
              <a:t>12/12/19</a:t>
            </a:fld>
            <a:endParaRPr lang="en-US"/>
          </a:p>
        </p:txBody>
      </p:sp>
      <p:sp>
        <p:nvSpPr>
          <p:cNvPr id="5" name="Footer Placeholder 4">
            <a:extLst>
              <a:ext uri="{FF2B5EF4-FFF2-40B4-BE49-F238E27FC236}">
                <a16:creationId xmlns:a16="http://schemas.microsoft.com/office/drawing/2014/main" id="{0C8F4609-BAC8-7549-B585-97A7057625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335C7-BB19-284F-BB8F-BCE11A2785B6}"/>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2519871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11739-D3B3-7342-AB9B-FDDD1B169A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11DBA0-E344-794E-874C-70E00BF00B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671BAF-D288-2F49-8C95-DF69C1B83CCB}"/>
              </a:ext>
            </a:extLst>
          </p:cNvPr>
          <p:cNvSpPr>
            <a:spLocks noGrp="1"/>
          </p:cNvSpPr>
          <p:nvPr>
            <p:ph type="dt" sz="half" idx="10"/>
          </p:nvPr>
        </p:nvSpPr>
        <p:spPr/>
        <p:txBody>
          <a:bodyPr/>
          <a:lstStyle/>
          <a:p>
            <a:fld id="{0BB27B4B-9834-414C-9707-55950BD069B4}" type="datetime1">
              <a:rPr lang="en-US" smtClean="0"/>
              <a:t>12/12/19</a:t>
            </a:fld>
            <a:endParaRPr lang="en-US"/>
          </a:p>
        </p:txBody>
      </p:sp>
      <p:sp>
        <p:nvSpPr>
          <p:cNvPr id="5" name="Footer Placeholder 4">
            <a:extLst>
              <a:ext uri="{FF2B5EF4-FFF2-40B4-BE49-F238E27FC236}">
                <a16:creationId xmlns:a16="http://schemas.microsoft.com/office/drawing/2014/main" id="{B0C21332-393D-014F-A56F-C429FA1619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F4D64F-53BE-EC42-B6FD-0920A562A8DB}"/>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449742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A7F2B5-23CC-9E40-94EF-A458382CD4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E72240-9F87-9B47-A05B-CA587C745D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6FF7A2-523E-944A-84BA-C0490C34F642}"/>
              </a:ext>
            </a:extLst>
          </p:cNvPr>
          <p:cNvSpPr>
            <a:spLocks noGrp="1"/>
          </p:cNvSpPr>
          <p:nvPr>
            <p:ph type="dt" sz="half" idx="10"/>
          </p:nvPr>
        </p:nvSpPr>
        <p:spPr/>
        <p:txBody>
          <a:bodyPr/>
          <a:lstStyle/>
          <a:p>
            <a:fld id="{C27A37B0-1FD3-8641-87FD-B7154D1251FC}" type="datetime1">
              <a:rPr lang="en-US" smtClean="0"/>
              <a:t>12/12/19</a:t>
            </a:fld>
            <a:endParaRPr lang="en-US"/>
          </a:p>
        </p:txBody>
      </p:sp>
      <p:sp>
        <p:nvSpPr>
          <p:cNvPr id="5" name="Footer Placeholder 4">
            <a:extLst>
              <a:ext uri="{FF2B5EF4-FFF2-40B4-BE49-F238E27FC236}">
                <a16:creationId xmlns:a16="http://schemas.microsoft.com/office/drawing/2014/main" id="{E7A64AB1-49DA-B045-ABDF-25A531F6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552593-42BD-CC40-8269-E3CC5CBDB6AB}"/>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808428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50ADF-05A4-4D45-A4D4-2D4F5D087B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CDDD4B-C763-0E40-ADA2-56C10ED066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DC86EC-AC10-4743-83D3-7D8C8A0761A6}"/>
              </a:ext>
            </a:extLst>
          </p:cNvPr>
          <p:cNvSpPr>
            <a:spLocks noGrp="1"/>
          </p:cNvSpPr>
          <p:nvPr>
            <p:ph type="dt" sz="half" idx="10"/>
          </p:nvPr>
        </p:nvSpPr>
        <p:spPr/>
        <p:txBody>
          <a:bodyPr/>
          <a:lstStyle/>
          <a:p>
            <a:fld id="{10AA2E63-968F-554E-B46A-06EB1264495C}" type="datetime1">
              <a:rPr lang="en-US" smtClean="0"/>
              <a:t>12/12/19</a:t>
            </a:fld>
            <a:endParaRPr lang="en-US"/>
          </a:p>
        </p:txBody>
      </p:sp>
      <p:sp>
        <p:nvSpPr>
          <p:cNvPr id="5" name="Footer Placeholder 4">
            <a:extLst>
              <a:ext uri="{FF2B5EF4-FFF2-40B4-BE49-F238E27FC236}">
                <a16:creationId xmlns:a16="http://schemas.microsoft.com/office/drawing/2014/main" id="{A5E9713C-03BB-D740-89E6-78738C5878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421FE0-7B0F-014F-BA51-C7652F8D1D28}"/>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38448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CDABF-1C10-DF4F-80CD-61BF442789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AE2D80-3824-1442-86EB-9E930C8F3B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484771-FD33-524F-8321-1E852604874C}"/>
              </a:ext>
            </a:extLst>
          </p:cNvPr>
          <p:cNvSpPr>
            <a:spLocks noGrp="1"/>
          </p:cNvSpPr>
          <p:nvPr>
            <p:ph type="dt" sz="half" idx="10"/>
          </p:nvPr>
        </p:nvSpPr>
        <p:spPr/>
        <p:txBody>
          <a:bodyPr/>
          <a:lstStyle/>
          <a:p>
            <a:fld id="{CB070A93-4435-D44F-BC4E-A482DBA3E8BE}" type="datetime1">
              <a:rPr lang="en-US" smtClean="0"/>
              <a:t>12/12/19</a:t>
            </a:fld>
            <a:endParaRPr lang="en-US"/>
          </a:p>
        </p:txBody>
      </p:sp>
      <p:sp>
        <p:nvSpPr>
          <p:cNvPr id="5" name="Footer Placeholder 4">
            <a:extLst>
              <a:ext uri="{FF2B5EF4-FFF2-40B4-BE49-F238E27FC236}">
                <a16:creationId xmlns:a16="http://schemas.microsoft.com/office/drawing/2014/main" id="{129C9A46-D966-DA4A-A6C1-CBE5CD1DEB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02024F-0B76-584D-9014-757DDACED2A4}"/>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2306299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B6B0-CC39-4048-8661-FC439BFBA4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E07A14-1455-0D40-9E2E-D54FC9CDC0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ABF842-39AD-D049-A350-14FFB37EB4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F60BEF-86E1-6646-ACF6-5C0AB518BAAC}"/>
              </a:ext>
            </a:extLst>
          </p:cNvPr>
          <p:cNvSpPr>
            <a:spLocks noGrp="1"/>
          </p:cNvSpPr>
          <p:nvPr>
            <p:ph type="dt" sz="half" idx="10"/>
          </p:nvPr>
        </p:nvSpPr>
        <p:spPr/>
        <p:txBody>
          <a:bodyPr/>
          <a:lstStyle/>
          <a:p>
            <a:fld id="{BBC2315C-F89E-114D-A48A-8F65B1B4D486}" type="datetime1">
              <a:rPr lang="en-US" smtClean="0"/>
              <a:t>12/12/19</a:t>
            </a:fld>
            <a:endParaRPr lang="en-US"/>
          </a:p>
        </p:txBody>
      </p:sp>
      <p:sp>
        <p:nvSpPr>
          <p:cNvPr id="6" name="Footer Placeholder 5">
            <a:extLst>
              <a:ext uri="{FF2B5EF4-FFF2-40B4-BE49-F238E27FC236}">
                <a16:creationId xmlns:a16="http://schemas.microsoft.com/office/drawing/2014/main" id="{A26E8B87-1EB0-254D-81A5-9A77C3EABD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A4CD9F-9B7F-9846-8827-69058AA8FD8C}"/>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2948354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62727-7042-5C48-AA57-FEEB6BAC2F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48A1CB-2B71-D541-915E-EEE5D63A25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7B0B68-F5F6-D849-B3E5-7E2758B55B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53611F-D343-6346-8293-EF5D57E70A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CF627B-B6C1-D245-9A8A-7FB5E43BCB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346A51-7327-EE4D-B909-1B239118A05B}"/>
              </a:ext>
            </a:extLst>
          </p:cNvPr>
          <p:cNvSpPr>
            <a:spLocks noGrp="1"/>
          </p:cNvSpPr>
          <p:nvPr>
            <p:ph type="dt" sz="half" idx="10"/>
          </p:nvPr>
        </p:nvSpPr>
        <p:spPr/>
        <p:txBody>
          <a:bodyPr/>
          <a:lstStyle/>
          <a:p>
            <a:fld id="{38E09DD6-3334-654A-8ADA-41CA5010B429}" type="datetime1">
              <a:rPr lang="en-US" smtClean="0"/>
              <a:t>12/12/19</a:t>
            </a:fld>
            <a:endParaRPr lang="en-US"/>
          </a:p>
        </p:txBody>
      </p:sp>
      <p:sp>
        <p:nvSpPr>
          <p:cNvPr id="8" name="Footer Placeholder 7">
            <a:extLst>
              <a:ext uri="{FF2B5EF4-FFF2-40B4-BE49-F238E27FC236}">
                <a16:creationId xmlns:a16="http://schemas.microsoft.com/office/drawing/2014/main" id="{08FDDC8B-C592-CD4A-9838-5A17FF6066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BFE1C-B404-2F40-829B-D4B6B95BFDC5}"/>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507955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C7E1B-9962-F447-8536-E08EBD9D09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7209F9-71F6-254A-A52A-0798F780AA46}"/>
              </a:ext>
            </a:extLst>
          </p:cNvPr>
          <p:cNvSpPr>
            <a:spLocks noGrp="1"/>
          </p:cNvSpPr>
          <p:nvPr>
            <p:ph type="dt" sz="half" idx="10"/>
          </p:nvPr>
        </p:nvSpPr>
        <p:spPr/>
        <p:txBody>
          <a:bodyPr/>
          <a:lstStyle/>
          <a:p>
            <a:fld id="{E72EE520-FD68-6D42-86F4-E433D906E16C}" type="datetime1">
              <a:rPr lang="en-US" smtClean="0"/>
              <a:t>12/12/19</a:t>
            </a:fld>
            <a:endParaRPr lang="en-US"/>
          </a:p>
        </p:txBody>
      </p:sp>
      <p:sp>
        <p:nvSpPr>
          <p:cNvPr id="4" name="Footer Placeholder 3">
            <a:extLst>
              <a:ext uri="{FF2B5EF4-FFF2-40B4-BE49-F238E27FC236}">
                <a16:creationId xmlns:a16="http://schemas.microsoft.com/office/drawing/2014/main" id="{FBFDE963-517C-F44F-9B74-BE2BA46016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7C1393-92FF-AC40-8696-C937EB7A81C2}"/>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221964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E908D7-6D88-E64E-A65B-9BEDB4772CD3}"/>
              </a:ext>
            </a:extLst>
          </p:cNvPr>
          <p:cNvSpPr>
            <a:spLocks noGrp="1"/>
          </p:cNvSpPr>
          <p:nvPr>
            <p:ph type="dt" sz="half" idx="10"/>
          </p:nvPr>
        </p:nvSpPr>
        <p:spPr/>
        <p:txBody>
          <a:bodyPr/>
          <a:lstStyle/>
          <a:p>
            <a:fld id="{64ED00B5-76BD-CC44-9863-C969823B92D7}" type="datetime1">
              <a:rPr lang="en-US" smtClean="0"/>
              <a:t>12/12/19</a:t>
            </a:fld>
            <a:endParaRPr lang="en-US"/>
          </a:p>
        </p:txBody>
      </p:sp>
      <p:sp>
        <p:nvSpPr>
          <p:cNvPr id="3" name="Footer Placeholder 2">
            <a:extLst>
              <a:ext uri="{FF2B5EF4-FFF2-40B4-BE49-F238E27FC236}">
                <a16:creationId xmlns:a16="http://schemas.microsoft.com/office/drawing/2014/main" id="{DC5052F6-9297-3B4D-9D51-CEBA91B6F4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A5A89E-F5FD-314E-A5CA-A05E09310657}"/>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4194488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9DF4-F2A3-A443-A3CA-707805AD13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124D6E-A7B2-454A-B05E-A6EECA77CA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B9D66B-A09A-4F49-A6CF-D442ECF90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803F57-521E-B642-B585-E6AA66EBD332}"/>
              </a:ext>
            </a:extLst>
          </p:cNvPr>
          <p:cNvSpPr>
            <a:spLocks noGrp="1"/>
          </p:cNvSpPr>
          <p:nvPr>
            <p:ph type="dt" sz="half" idx="10"/>
          </p:nvPr>
        </p:nvSpPr>
        <p:spPr/>
        <p:txBody>
          <a:bodyPr/>
          <a:lstStyle/>
          <a:p>
            <a:fld id="{B70DD77C-63C9-0A43-B696-E819131CE329}" type="datetime1">
              <a:rPr lang="en-US" smtClean="0"/>
              <a:t>12/12/19</a:t>
            </a:fld>
            <a:endParaRPr lang="en-US"/>
          </a:p>
        </p:txBody>
      </p:sp>
      <p:sp>
        <p:nvSpPr>
          <p:cNvPr id="6" name="Footer Placeholder 5">
            <a:extLst>
              <a:ext uri="{FF2B5EF4-FFF2-40B4-BE49-F238E27FC236}">
                <a16:creationId xmlns:a16="http://schemas.microsoft.com/office/drawing/2014/main" id="{0BE7A60B-075C-CC42-A4B9-818BEB9FDF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E4F642-95F5-3848-AAEE-BA7A2565ED9D}"/>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821587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A7E64-43C9-5847-AD15-9346000CF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46E3C8-289C-3843-8BEB-641DE410F8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49D215-7005-EF42-8528-04B6A5B95A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F572C6-81AC-014A-B9FB-CC0478AD41F1}"/>
              </a:ext>
            </a:extLst>
          </p:cNvPr>
          <p:cNvSpPr>
            <a:spLocks noGrp="1"/>
          </p:cNvSpPr>
          <p:nvPr>
            <p:ph type="dt" sz="half" idx="10"/>
          </p:nvPr>
        </p:nvSpPr>
        <p:spPr/>
        <p:txBody>
          <a:bodyPr/>
          <a:lstStyle/>
          <a:p>
            <a:fld id="{11B7DFB4-3D22-024A-B567-14E66B73F5AC}" type="datetime1">
              <a:rPr lang="en-US" smtClean="0"/>
              <a:t>12/12/19</a:t>
            </a:fld>
            <a:endParaRPr lang="en-US"/>
          </a:p>
        </p:txBody>
      </p:sp>
      <p:sp>
        <p:nvSpPr>
          <p:cNvPr id="6" name="Footer Placeholder 5">
            <a:extLst>
              <a:ext uri="{FF2B5EF4-FFF2-40B4-BE49-F238E27FC236}">
                <a16:creationId xmlns:a16="http://schemas.microsoft.com/office/drawing/2014/main" id="{FF897892-790D-6444-A7CE-1E1EE4F369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51DDE5-714E-B24E-A321-C023FA51A212}"/>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675686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63B1D6-129C-5642-9583-A4400E9EFC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3D2E0E-0110-A14D-A341-2F96997596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6BEA2-A731-2C4E-A225-93745F8570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53B047-6AAD-7548-B04B-607604D35E83}" type="datetime1">
              <a:rPr lang="en-US" smtClean="0"/>
              <a:t>12/12/19</a:t>
            </a:fld>
            <a:endParaRPr lang="en-US"/>
          </a:p>
        </p:txBody>
      </p:sp>
      <p:sp>
        <p:nvSpPr>
          <p:cNvPr id="5" name="Footer Placeholder 4">
            <a:extLst>
              <a:ext uri="{FF2B5EF4-FFF2-40B4-BE49-F238E27FC236}">
                <a16:creationId xmlns:a16="http://schemas.microsoft.com/office/drawing/2014/main" id="{ADB5F073-1760-DB49-8CC7-51AD82FD1F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E50511-6A94-AD4F-A516-2FC56406AB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D0D126-6121-3A4B-9BCE-4B8C34854E0A}" type="slidenum">
              <a:rPr lang="en-US" smtClean="0"/>
              <a:t>‹#›</a:t>
            </a:fld>
            <a:endParaRPr lang="en-US"/>
          </a:p>
        </p:txBody>
      </p:sp>
    </p:spTree>
    <p:extLst>
      <p:ext uri="{BB962C8B-B14F-4D97-AF65-F5344CB8AC3E}">
        <p14:creationId xmlns:p14="http://schemas.microsoft.com/office/powerpoint/2010/main" val="3762850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www.transtats.bts.gov/DL_SelectFields.asp?Table_ID=237"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aspmhelp.faa.gov/index.php/Delay_Propagation"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3952A-C3D3-7347-A30A-D7BB4541ECA4}"/>
              </a:ext>
            </a:extLst>
          </p:cNvPr>
          <p:cNvSpPr>
            <a:spLocks noGrp="1"/>
          </p:cNvSpPr>
          <p:nvPr>
            <p:ph type="ctrTitle"/>
          </p:nvPr>
        </p:nvSpPr>
        <p:spPr>
          <a:xfrm>
            <a:off x="108155" y="2442574"/>
            <a:ext cx="6615002" cy="1972852"/>
          </a:xfrm>
        </p:spPr>
        <p:txBody>
          <a:bodyPr/>
          <a:lstStyle/>
          <a:p>
            <a:pPr algn="l"/>
            <a:r>
              <a:rPr lang="en-US" dirty="0"/>
              <a:t>U.S. Airport &amp; Airline Delay Analysis</a:t>
            </a:r>
          </a:p>
        </p:txBody>
      </p:sp>
      <p:sp>
        <p:nvSpPr>
          <p:cNvPr id="3" name="Subtitle 2">
            <a:extLst>
              <a:ext uri="{FF2B5EF4-FFF2-40B4-BE49-F238E27FC236}">
                <a16:creationId xmlns:a16="http://schemas.microsoft.com/office/drawing/2014/main" id="{C17ED43A-06B9-044D-9597-BCF7CA126673}"/>
              </a:ext>
            </a:extLst>
          </p:cNvPr>
          <p:cNvSpPr>
            <a:spLocks noGrp="1"/>
          </p:cNvSpPr>
          <p:nvPr>
            <p:ph type="subTitle" idx="1"/>
          </p:nvPr>
        </p:nvSpPr>
        <p:spPr>
          <a:xfrm>
            <a:off x="108155" y="6269038"/>
            <a:ext cx="4767943" cy="588962"/>
          </a:xfrm>
        </p:spPr>
        <p:txBody>
          <a:bodyPr/>
          <a:lstStyle/>
          <a:p>
            <a:pPr algn="l"/>
            <a:r>
              <a:rPr lang="en-US" dirty="0"/>
              <a:t>Aracely, Luis, Ronak, and Dan</a:t>
            </a:r>
          </a:p>
        </p:txBody>
      </p:sp>
      <p:pic>
        <p:nvPicPr>
          <p:cNvPr id="4" name="Picture 3">
            <a:extLst>
              <a:ext uri="{FF2B5EF4-FFF2-40B4-BE49-F238E27FC236}">
                <a16:creationId xmlns:a16="http://schemas.microsoft.com/office/drawing/2014/main" id="{27E75B81-92DC-3E42-9A01-92D1E15097F0}"/>
              </a:ext>
            </a:extLst>
          </p:cNvPr>
          <p:cNvPicPr>
            <a:picLocks noChangeAspect="1"/>
          </p:cNvPicPr>
          <p:nvPr/>
        </p:nvPicPr>
        <p:blipFill>
          <a:blip r:embed="rId2"/>
          <a:stretch>
            <a:fillRect/>
          </a:stretch>
        </p:blipFill>
        <p:spPr>
          <a:xfrm>
            <a:off x="6723157" y="-25436"/>
            <a:ext cx="5486400" cy="6883435"/>
          </a:xfrm>
          <a:prstGeom prst="rect">
            <a:avLst/>
          </a:prstGeom>
        </p:spPr>
      </p:pic>
      <p:sp>
        <p:nvSpPr>
          <p:cNvPr id="5" name="Slide Number Placeholder 4">
            <a:extLst>
              <a:ext uri="{FF2B5EF4-FFF2-40B4-BE49-F238E27FC236}">
                <a16:creationId xmlns:a16="http://schemas.microsoft.com/office/drawing/2014/main" id="{F49CB342-ACBE-DF4E-BE01-2114AF59A7F6}"/>
              </a:ext>
            </a:extLst>
          </p:cNvPr>
          <p:cNvSpPr>
            <a:spLocks noGrp="1"/>
          </p:cNvSpPr>
          <p:nvPr>
            <p:ph type="sldNum" sz="quarter" idx="12"/>
          </p:nvPr>
        </p:nvSpPr>
        <p:spPr/>
        <p:txBody>
          <a:bodyPr/>
          <a:lstStyle/>
          <a:p>
            <a:fld id="{DCD0D126-6121-3A4B-9BCE-4B8C34854E0A}" type="slidenum">
              <a:rPr lang="en-US" smtClean="0"/>
              <a:t>1</a:t>
            </a:fld>
            <a:endParaRPr lang="en-US"/>
          </a:p>
        </p:txBody>
      </p:sp>
    </p:spTree>
    <p:extLst>
      <p:ext uri="{BB962C8B-B14F-4D97-AF65-F5344CB8AC3E}">
        <p14:creationId xmlns:p14="http://schemas.microsoft.com/office/powerpoint/2010/main" val="2210746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A6B52F3D-759C-D142-BF3A-6411673005B2}"/>
              </a:ext>
            </a:extLst>
          </p:cNvPr>
          <p:cNvPicPr>
            <a:picLocks noChangeAspect="1"/>
          </p:cNvPicPr>
          <p:nvPr/>
        </p:nvPicPr>
        <p:blipFill>
          <a:blip r:embed="rId2"/>
          <a:stretch>
            <a:fillRect/>
          </a:stretch>
        </p:blipFill>
        <p:spPr>
          <a:xfrm>
            <a:off x="199057" y="43067"/>
            <a:ext cx="11552583" cy="3850861"/>
          </a:xfrm>
          <a:prstGeom prst="rect">
            <a:avLst/>
          </a:prstGeom>
        </p:spPr>
      </p:pic>
      <p:graphicFrame>
        <p:nvGraphicFramePr>
          <p:cNvPr id="7" name="Table 6">
            <a:extLst>
              <a:ext uri="{FF2B5EF4-FFF2-40B4-BE49-F238E27FC236}">
                <a16:creationId xmlns:a16="http://schemas.microsoft.com/office/drawing/2014/main" id="{0DD23146-4F54-474C-B1BC-7755D92A40F5}"/>
              </a:ext>
            </a:extLst>
          </p:cNvPr>
          <p:cNvGraphicFramePr>
            <a:graphicFrameLocks noGrp="1"/>
          </p:cNvGraphicFramePr>
          <p:nvPr>
            <p:extLst>
              <p:ext uri="{D42A27DB-BD31-4B8C-83A1-F6EECF244321}">
                <p14:modId xmlns:p14="http://schemas.microsoft.com/office/powerpoint/2010/main" val="948074774"/>
              </p:ext>
            </p:extLst>
          </p:nvPr>
        </p:nvGraphicFramePr>
        <p:xfrm>
          <a:off x="698500" y="3811376"/>
          <a:ext cx="10236200" cy="2346960"/>
        </p:xfrm>
        <a:graphic>
          <a:graphicData uri="http://schemas.openxmlformats.org/drawingml/2006/table">
            <a:tbl>
              <a:tblPr>
                <a:tableStyleId>{2D5ABB26-0587-4C30-8999-92F81FD0307C}</a:tableStyleId>
              </a:tblPr>
              <a:tblGrid>
                <a:gridCol w="1282700">
                  <a:extLst>
                    <a:ext uri="{9D8B030D-6E8A-4147-A177-3AD203B41FA5}">
                      <a16:colId xmlns:a16="http://schemas.microsoft.com/office/drawing/2014/main" val="1561978766"/>
                    </a:ext>
                  </a:extLst>
                </a:gridCol>
                <a:gridCol w="3798312">
                  <a:extLst>
                    <a:ext uri="{9D8B030D-6E8A-4147-A177-3AD203B41FA5}">
                      <a16:colId xmlns:a16="http://schemas.microsoft.com/office/drawing/2014/main" val="2373290220"/>
                    </a:ext>
                  </a:extLst>
                </a:gridCol>
                <a:gridCol w="2596138">
                  <a:extLst>
                    <a:ext uri="{9D8B030D-6E8A-4147-A177-3AD203B41FA5}">
                      <a16:colId xmlns:a16="http://schemas.microsoft.com/office/drawing/2014/main" val="1651183939"/>
                    </a:ext>
                  </a:extLst>
                </a:gridCol>
                <a:gridCol w="2559050">
                  <a:extLst>
                    <a:ext uri="{9D8B030D-6E8A-4147-A177-3AD203B41FA5}">
                      <a16:colId xmlns:a16="http://schemas.microsoft.com/office/drawing/2014/main" val="3323380002"/>
                    </a:ext>
                  </a:extLst>
                </a:gridCol>
              </a:tblGrid>
              <a:tr h="0">
                <a:tc>
                  <a:txBody>
                    <a:bodyPr/>
                    <a:lstStyle/>
                    <a:p>
                      <a:pPr algn="ctr" fontAlgn="ctr"/>
                      <a:r>
                        <a:rPr lang="en-US" sz="1400" b="1" dirty="0">
                          <a:effectLst/>
                        </a:rPr>
                        <a:t>Rank</a:t>
                      </a:r>
                    </a:p>
                  </a:txBody>
                  <a:tcPr anchor="ctr">
                    <a:lnB w="12700" cap="flat" cmpd="sng" algn="ctr">
                      <a:solidFill>
                        <a:schemeClr val="tx1"/>
                      </a:solidFill>
                      <a:prstDash val="solid"/>
                      <a:round/>
                      <a:headEnd type="none" w="med" len="med"/>
                      <a:tailEnd type="none" w="med" len="med"/>
                    </a:lnB>
                  </a:tcPr>
                </a:tc>
                <a:tc>
                  <a:txBody>
                    <a:bodyPr/>
                    <a:lstStyle/>
                    <a:p>
                      <a:pPr algn="ctr" fontAlgn="ctr"/>
                      <a:r>
                        <a:rPr lang="en-US" sz="1400" b="1" dirty="0">
                          <a:effectLst/>
                        </a:rPr>
                        <a:t>Airline</a:t>
                      </a:r>
                    </a:p>
                  </a:txBody>
                  <a:tcPr anchor="ctr">
                    <a:lnB w="12700" cap="flat" cmpd="sng" algn="ctr">
                      <a:solidFill>
                        <a:schemeClr val="tx1"/>
                      </a:solidFill>
                      <a:prstDash val="solid"/>
                      <a:round/>
                      <a:headEnd type="none" w="med" len="med"/>
                      <a:tailEnd type="none" w="med" len="med"/>
                    </a:lnB>
                  </a:tcPr>
                </a:tc>
                <a:tc>
                  <a:txBody>
                    <a:bodyPr/>
                    <a:lstStyle/>
                    <a:p>
                      <a:pPr algn="ctr" fontAlgn="ctr"/>
                      <a:r>
                        <a:rPr lang="en-US" sz="1400" b="1" dirty="0">
                          <a:effectLst/>
                        </a:rPr>
                        <a:t>Delay Count</a:t>
                      </a:r>
                    </a:p>
                  </a:txBody>
                  <a:tcPr anchor="ctr">
                    <a:lnB w="12700" cap="flat" cmpd="sng" algn="ctr">
                      <a:solidFill>
                        <a:schemeClr val="tx1"/>
                      </a:solidFill>
                      <a:prstDash val="solid"/>
                      <a:round/>
                      <a:headEnd type="none" w="med" len="med"/>
                      <a:tailEnd type="none" w="med" len="med"/>
                    </a:lnB>
                  </a:tcPr>
                </a:tc>
                <a:tc>
                  <a:txBody>
                    <a:bodyPr/>
                    <a:lstStyle/>
                    <a:p>
                      <a:pPr algn="ctr"/>
                      <a:r>
                        <a:rPr lang="en-US" sz="1400" b="1" dirty="0"/>
                        <a:t>Delay Percentage</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385293"/>
                  </a:ext>
                </a:extLst>
              </a:tr>
              <a:tr h="0">
                <a:tc>
                  <a:txBody>
                    <a:bodyPr/>
                    <a:lstStyle/>
                    <a:p>
                      <a:pPr algn="ctr" fontAlgn="ctr"/>
                      <a:r>
                        <a:rPr lang="en-US" sz="1400" b="1" dirty="0">
                          <a:effectLst/>
                        </a:rPr>
                        <a:t>1</a:t>
                      </a:r>
                    </a:p>
                  </a:txBody>
                  <a:tcPr anchor="ctr">
                    <a:lnT w="12700" cap="flat" cmpd="sng" algn="ctr">
                      <a:solidFill>
                        <a:schemeClr val="tx1"/>
                      </a:solidFill>
                      <a:prstDash val="solid"/>
                      <a:round/>
                      <a:headEnd type="none" w="med" len="med"/>
                      <a:tailEnd type="none" w="med" len="med"/>
                    </a:lnT>
                  </a:tcPr>
                </a:tc>
                <a:tc>
                  <a:txBody>
                    <a:bodyPr/>
                    <a:lstStyle/>
                    <a:p>
                      <a:pPr algn="l" fontAlgn="ctr"/>
                      <a:r>
                        <a:rPr lang="en-US" sz="1400" dirty="0">
                          <a:effectLst/>
                        </a:rPr>
                        <a:t>ExpressJet Airlines LLC (</a:t>
                      </a:r>
                      <a:r>
                        <a:rPr lang="en-US" sz="1400" dirty="0" err="1">
                          <a:effectLst/>
                        </a:rPr>
                        <a:t>ManaAir</a:t>
                      </a:r>
                      <a:r>
                        <a:rPr lang="en-US" sz="1400" dirty="0">
                          <a:effectLst/>
                        </a:rPr>
                        <a:t> / United Airlines)</a:t>
                      </a:r>
                      <a:r>
                        <a:rPr lang="en-US" sz="1400" baseline="30000" dirty="0">
                          <a:effectLst/>
                        </a:rPr>
                        <a:t>1</a:t>
                      </a:r>
                    </a:p>
                  </a:txBody>
                  <a:tcPr anchor="ctr">
                    <a:lnT w="12700" cap="flat" cmpd="sng" algn="ctr">
                      <a:solidFill>
                        <a:schemeClr val="tx1"/>
                      </a:solidFill>
                      <a:prstDash val="solid"/>
                      <a:round/>
                      <a:headEnd type="none" w="med" len="med"/>
                      <a:tailEnd type="none" w="med" len="med"/>
                    </a:lnT>
                  </a:tcPr>
                </a:tc>
                <a:tc>
                  <a:txBody>
                    <a:bodyPr/>
                    <a:lstStyle/>
                    <a:p>
                      <a:pPr algn="r" fontAlgn="ctr"/>
                      <a:r>
                        <a:rPr lang="en-US" sz="1400" dirty="0">
                          <a:effectLst/>
                        </a:rPr>
                        <a:t>21,086.17</a:t>
                      </a:r>
                    </a:p>
                  </a:txBody>
                  <a:tcPr anchor="ctr">
                    <a:lnT w="12700" cap="flat" cmpd="sng" algn="ctr">
                      <a:solidFill>
                        <a:schemeClr val="tx1"/>
                      </a:solidFill>
                      <a:prstDash val="solid"/>
                      <a:round/>
                      <a:headEnd type="none" w="med" len="med"/>
                      <a:tailEnd type="none" w="med" len="med"/>
                    </a:lnT>
                  </a:tcPr>
                </a:tc>
                <a:tc>
                  <a:txBody>
                    <a:bodyPr/>
                    <a:lstStyle/>
                    <a:p>
                      <a:pPr algn="r" fontAlgn="ctr"/>
                      <a:r>
                        <a:rPr lang="en-US" sz="1400" dirty="0">
                          <a:effectLst/>
                        </a:rPr>
                        <a:t>32.79%</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77635038"/>
                  </a:ext>
                </a:extLst>
              </a:tr>
              <a:tr h="0">
                <a:tc>
                  <a:txBody>
                    <a:bodyPr/>
                    <a:lstStyle/>
                    <a:p>
                      <a:pPr algn="ctr" fontAlgn="ctr"/>
                      <a:r>
                        <a:rPr lang="en-US" sz="1400" b="1" dirty="0">
                          <a:effectLst/>
                        </a:rPr>
                        <a:t>2</a:t>
                      </a:r>
                    </a:p>
                  </a:txBody>
                  <a:tcPr anchor="ctr"/>
                </a:tc>
                <a:tc>
                  <a:txBody>
                    <a:bodyPr/>
                    <a:lstStyle/>
                    <a:p>
                      <a:pPr algn="l" fontAlgn="ctr"/>
                      <a:r>
                        <a:rPr lang="en-US" sz="1400" dirty="0">
                          <a:effectLst/>
                        </a:rPr>
                        <a:t>Frontier Airlines Inc.</a:t>
                      </a:r>
                    </a:p>
                  </a:txBody>
                  <a:tcPr anchor="ctr"/>
                </a:tc>
                <a:tc>
                  <a:txBody>
                    <a:bodyPr/>
                    <a:lstStyle/>
                    <a:p>
                      <a:pPr algn="r" fontAlgn="ctr"/>
                      <a:r>
                        <a:rPr lang="en-US" sz="1400" dirty="0">
                          <a:effectLst/>
                        </a:rPr>
                        <a:t>39,393.26</a:t>
                      </a:r>
                    </a:p>
                  </a:txBody>
                  <a:tcPr anchor="ctr"/>
                </a:tc>
                <a:tc>
                  <a:txBody>
                    <a:bodyPr/>
                    <a:lstStyle/>
                    <a:p>
                      <a:pPr algn="r" fontAlgn="ctr"/>
                      <a:r>
                        <a:rPr lang="en-US" sz="1400" dirty="0">
                          <a:effectLst/>
                        </a:rPr>
                        <a:t>28.60%</a:t>
                      </a:r>
                    </a:p>
                  </a:txBody>
                  <a:tcPr anchor="ctr"/>
                </a:tc>
                <a:extLst>
                  <a:ext uri="{0D108BD9-81ED-4DB2-BD59-A6C34878D82A}">
                    <a16:rowId xmlns:a16="http://schemas.microsoft.com/office/drawing/2014/main" val="2575755822"/>
                  </a:ext>
                </a:extLst>
              </a:tr>
              <a:tr h="0">
                <a:tc>
                  <a:txBody>
                    <a:bodyPr/>
                    <a:lstStyle/>
                    <a:p>
                      <a:pPr algn="ctr" fontAlgn="ctr"/>
                      <a:r>
                        <a:rPr lang="en-US" sz="1400" b="1" dirty="0">
                          <a:effectLst/>
                        </a:rPr>
                        <a:t>3</a:t>
                      </a:r>
                    </a:p>
                  </a:txBody>
                  <a:tcPr anchor="ctr"/>
                </a:tc>
                <a:tc>
                  <a:txBody>
                    <a:bodyPr/>
                    <a:lstStyle/>
                    <a:p>
                      <a:pPr algn="l" fontAlgn="ctr"/>
                      <a:r>
                        <a:rPr lang="en-US" sz="1400" dirty="0">
                          <a:effectLst/>
                        </a:rPr>
                        <a:t>ExpressJet Airlines Inc. (United Airlines)</a:t>
                      </a:r>
                      <a:r>
                        <a:rPr lang="en-US" sz="1400" baseline="30000" dirty="0">
                          <a:effectLst/>
                        </a:rPr>
                        <a:t>1</a:t>
                      </a:r>
                    </a:p>
                  </a:txBody>
                  <a:tcPr anchor="ctr"/>
                </a:tc>
                <a:tc>
                  <a:txBody>
                    <a:bodyPr/>
                    <a:lstStyle/>
                    <a:p>
                      <a:pPr algn="r" fontAlgn="ctr"/>
                      <a:r>
                        <a:rPr lang="en-US" sz="1400" dirty="0">
                          <a:effectLst/>
                        </a:rPr>
                        <a:t>26,378.96</a:t>
                      </a:r>
                    </a:p>
                  </a:txBody>
                  <a:tcPr anchor="ctr"/>
                </a:tc>
                <a:tc>
                  <a:txBody>
                    <a:bodyPr/>
                    <a:lstStyle/>
                    <a:p>
                      <a:pPr algn="r" fontAlgn="ctr"/>
                      <a:r>
                        <a:rPr lang="en-US" sz="1400" dirty="0">
                          <a:effectLst/>
                        </a:rPr>
                        <a:t>27.32%</a:t>
                      </a:r>
                    </a:p>
                  </a:txBody>
                  <a:tcPr anchor="ctr"/>
                </a:tc>
                <a:extLst>
                  <a:ext uri="{0D108BD9-81ED-4DB2-BD59-A6C34878D82A}">
                    <a16:rowId xmlns:a16="http://schemas.microsoft.com/office/drawing/2014/main" val="2602320495"/>
                  </a:ext>
                </a:extLst>
              </a:tr>
              <a:tr h="0">
                <a:tc>
                  <a:txBody>
                    <a:bodyPr/>
                    <a:lstStyle/>
                    <a:p>
                      <a:pPr algn="ctr" fontAlgn="ctr"/>
                      <a:r>
                        <a:rPr lang="en-US" sz="1400" b="1" dirty="0">
                          <a:effectLst/>
                        </a:rPr>
                        <a:t>4</a:t>
                      </a:r>
                    </a:p>
                  </a:txBody>
                  <a:tcPr anchor="ctr"/>
                </a:tc>
                <a:tc>
                  <a:txBody>
                    <a:bodyPr/>
                    <a:lstStyle/>
                    <a:p>
                      <a:pPr algn="l" fontAlgn="ctr"/>
                      <a:r>
                        <a:rPr lang="en-US" sz="1400" dirty="0">
                          <a:effectLst/>
                        </a:rPr>
                        <a:t>JetBlue Airways</a:t>
                      </a:r>
                    </a:p>
                  </a:txBody>
                  <a:tcPr anchor="ctr"/>
                </a:tc>
                <a:tc>
                  <a:txBody>
                    <a:bodyPr/>
                    <a:lstStyle/>
                    <a:p>
                      <a:pPr algn="r" fontAlgn="ctr"/>
                      <a:r>
                        <a:rPr lang="en-US" sz="1400" dirty="0">
                          <a:effectLst/>
                        </a:rPr>
                        <a:t>81,252.91</a:t>
                      </a:r>
                    </a:p>
                  </a:txBody>
                  <a:tcPr anchor="ctr"/>
                </a:tc>
                <a:tc>
                  <a:txBody>
                    <a:bodyPr/>
                    <a:lstStyle/>
                    <a:p>
                      <a:pPr algn="r" fontAlgn="ctr"/>
                      <a:r>
                        <a:rPr lang="en-US" sz="1400" dirty="0">
                          <a:effectLst/>
                        </a:rPr>
                        <a:t>26.39%</a:t>
                      </a:r>
                    </a:p>
                  </a:txBody>
                  <a:tcPr anchor="ctr"/>
                </a:tc>
                <a:extLst>
                  <a:ext uri="{0D108BD9-81ED-4DB2-BD59-A6C34878D82A}">
                    <a16:rowId xmlns:a16="http://schemas.microsoft.com/office/drawing/2014/main" val="1398823619"/>
                  </a:ext>
                </a:extLst>
              </a:tr>
              <a:tr h="0">
                <a:tc>
                  <a:txBody>
                    <a:bodyPr/>
                    <a:lstStyle/>
                    <a:p>
                      <a:pPr algn="ctr" fontAlgn="ctr"/>
                      <a:r>
                        <a:rPr lang="en-US" sz="1400" b="1" dirty="0">
                          <a:effectLst/>
                        </a:rPr>
                        <a:t>5</a:t>
                      </a:r>
                    </a:p>
                  </a:txBody>
                  <a:tcPr anchor="ctr"/>
                </a:tc>
                <a:tc>
                  <a:txBody>
                    <a:bodyPr/>
                    <a:lstStyle/>
                    <a:p>
                      <a:pPr algn="l" fontAlgn="ctr"/>
                      <a:r>
                        <a:rPr lang="en-US" sz="1400" dirty="0">
                          <a:effectLst/>
                        </a:rPr>
                        <a:t>Mesa Airlines Inc.</a:t>
                      </a:r>
                    </a:p>
                  </a:txBody>
                  <a:tcPr anchor="ctr"/>
                </a:tc>
                <a:tc>
                  <a:txBody>
                    <a:bodyPr/>
                    <a:lstStyle/>
                    <a:p>
                      <a:pPr algn="r" fontAlgn="ctr"/>
                      <a:r>
                        <a:rPr lang="en-US" sz="1400" dirty="0">
                          <a:effectLst/>
                        </a:rPr>
                        <a:t>60,502.04</a:t>
                      </a:r>
                    </a:p>
                  </a:txBody>
                  <a:tcPr anchor="ctr"/>
                </a:tc>
                <a:tc>
                  <a:txBody>
                    <a:bodyPr/>
                    <a:lstStyle/>
                    <a:p>
                      <a:pPr algn="r" fontAlgn="ctr"/>
                      <a:r>
                        <a:rPr lang="en-US" sz="1400" dirty="0">
                          <a:effectLst/>
                        </a:rPr>
                        <a:t>24.59%</a:t>
                      </a:r>
                    </a:p>
                  </a:txBody>
                  <a:tcPr anchor="ctr"/>
                </a:tc>
                <a:extLst>
                  <a:ext uri="{0D108BD9-81ED-4DB2-BD59-A6C34878D82A}">
                    <a16:rowId xmlns:a16="http://schemas.microsoft.com/office/drawing/2014/main" val="1930893282"/>
                  </a:ext>
                </a:extLst>
              </a:tr>
              <a:tr h="0">
                <a:tc>
                  <a:txBody>
                    <a:bodyPr/>
                    <a:lstStyle/>
                    <a:p>
                      <a:pPr algn="ctr" fontAlgn="ctr"/>
                      <a:r>
                        <a:rPr lang="en-US" sz="1400" b="1" dirty="0">
                          <a:effectLst/>
                        </a:rPr>
                        <a:t>6</a:t>
                      </a:r>
                    </a:p>
                  </a:txBody>
                  <a:tcPr anchor="ctr"/>
                </a:tc>
                <a:tc>
                  <a:txBody>
                    <a:bodyPr/>
                    <a:lstStyle/>
                    <a:p>
                      <a:pPr algn="l" fontAlgn="ctr"/>
                      <a:r>
                        <a:rPr lang="en-US" sz="1400" dirty="0">
                          <a:effectLst/>
                        </a:rPr>
                        <a:t>Envoy Air (American Airlines)</a:t>
                      </a:r>
                      <a:r>
                        <a:rPr lang="en-US" sz="1400" baseline="30000" dirty="0">
                          <a:effectLst/>
                        </a:rPr>
                        <a:t>2</a:t>
                      </a:r>
                    </a:p>
                  </a:txBody>
                  <a:tcPr anchor="ctr"/>
                </a:tc>
                <a:tc>
                  <a:txBody>
                    <a:bodyPr/>
                    <a:lstStyle/>
                    <a:p>
                      <a:pPr algn="r" fontAlgn="ctr"/>
                      <a:r>
                        <a:rPr lang="en-US" sz="1400" dirty="0">
                          <a:effectLst/>
                        </a:rPr>
                        <a:t>83,714.10</a:t>
                      </a:r>
                    </a:p>
                  </a:txBody>
                  <a:tcPr anchor="ctr"/>
                </a:tc>
                <a:tc>
                  <a:txBody>
                    <a:bodyPr/>
                    <a:lstStyle/>
                    <a:p>
                      <a:pPr algn="r" fontAlgn="ctr"/>
                      <a:r>
                        <a:rPr lang="en-US" sz="1400" dirty="0">
                          <a:effectLst/>
                        </a:rPr>
                        <a:t>24.11%</a:t>
                      </a:r>
                    </a:p>
                  </a:txBody>
                  <a:tcPr anchor="ctr"/>
                </a:tc>
                <a:extLst>
                  <a:ext uri="{0D108BD9-81ED-4DB2-BD59-A6C34878D82A}">
                    <a16:rowId xmlns:a16="http://schemas.microsoft.com/office/drawing/2014/main" val="2823802540"/>
                  </a:ext>
                </a:extLst>
              </a:tr>
            </a:tbl>
          </a:graphicData>
        </a:graphic>
      </p:graphicFrame>
      <p:sp>
        <p:nvSpPr>
          <p:cNvPr id="8" name="TextBox 7">
            <a:extLst>
              <a:ext uri="{FF2B5EF4-FFF2-40B4-BE49-F238E27FC236}">
                <a16:creationId xmlns:a16="http://schemas.microsoft.com/office/drawing/2014/main" id="{FBEF013F-21B6-0249-BD19-C8E56944C739}"/>
              </a:ext>
            </a:extLst>
          </p:cNvPr>
          <p:cNvSpPr txBox="1"/>
          <p:nvPr/>
        </p:nvSpPr>
        <p:spPr>
          <a:xfrm>
            <a:off x="495300" y="6154212"/>
            <a:ext cx="11256340" cy="600164"/>
          </a:xfrm>
          <a:prstGeom prst="rect">
            <a:avLst/>
          </a:prstGeom>
          <a:noFill/>
        </p:spPr>
        <p:txBody>
          <a:bodyPr wrap="square" rtlCol="0">
            <a:spAutoFit/>
          </a:bodyPr>
          <a:lstStyle/>
          <a:p>
            <a:r>
              <a:rPr lang="en-US" sz="1100" baseline="30000" dirty="0"/>
              <a:t>1</a:t>
            </a:r>
            <a:r>
              <a:rPr lang="en-US" sz="1100" dirty="0"/>
              <a:t>ExpressJet operates as United Express, on behalf of United Airlines. ExpressJet Airlines LLC is majority owned by </a:t>
            </a:r>
            <a:r>
              <a:rPr lang="en-US" sz="1100" dirty="0" err="1"/>
              <a:t>ManaAir</a:t>
            </a:r>
            <a:r>
              <a:rPr lang="en-US" sz="1100" dirty="0"/>
              <a:t> LLC, minority owned by United Airlines. As such, the LLC is synonymous with </a:t>
            </a:r>
            <a:r>
              <a:rPr lang="en-US" sz="1100" dirty="0" err="1"/>
              <a:t>ManaAir</a:t>
            </a:r>
            <a:r>
              <a:rPr lang="en-US" sz="1100" dirty="0"/>
              <a:t> LLC recognized as United Airlines. As such, United Airlines and their partners are by and large the most delay-prone.</a:t>
            </a:r>
          </a:p>
          <a:p>
            <a:r>
              <a:rPr lang="en-US" sz="1100" baseline="30000" dirty="0"/>
              <a:t>2</a:t>
            </a:r>
            <a:r>
              <a:rPr lang="en-US" sz="1100" dirty="0"/>
              <a:t>Envoy Air operates as American Eagle, a wholly owned subsidiary of American Airlines</a:t>
            </a:r>
          </a:p>
        </p:txBody>
      </p:sp>
      <p:sp>
        <p:nvSpPr>
          <p:cNvPr id="6" name="TextBox 5">
            <a:extLst>
              <a:ext uri="{FF2B5EF4-FFF2-40B4-BE49-F238E27FC236}">
                <a16:creationId xmlns:a16="http://schemas.microsoft.com/office/drawing/2014/main" id="{3B8DCEAC-6120-9147-8D9B-EBACDBB81C6C}"/>
              </a:ext>
            </a:extLst>
          </p:cNvPr>
          <p:cNvSpPr txBox="1"/>
          <p:nvPr/>
        </p:nvSpPr>
        <p:spPr>
          <a:xfrm>
            <a:off x="10087803" y="3311"/>
            <a:ext cx="1404731" cy="369332"/>
          </a:xfrm>
          <a:prstGeom prst="rect">
            <a:avLst/>
          </a:prstGeom>
          <a:noFill/>
        </p:spPr>
        <p:txBody>
          <a:bodyPr wrap="square" rtlCol="0">
            <a:spAutoFit/>
          </a:bodyPr>
          <a:lstStyle/>
          <a:p>
            <a:r>
              <a:rPr lang="en-US" dirty="0"/>
              <a:t>Exhibit G</a:t>
            </a:r>
          </a:p>
        </p:txBody>
      </p:sp>
      <p:sp>
        <p:nvSpPr>
          <p:cNvPr id="2" name="Slide Number Placeholder 1">
            <a:extLst>
              <a:ext uri="{FF2B5EF4-FFF2-40B4-BE49-F238E27FC236}">
                <a16:creationId xmlns:a16="http://schemas.microsoft.com/office/drawing/2014/main" id="{905044B3-AD85-5143-BF72-8C1E2F355B35}"/>
              </a:ext>
            </a:extLst>
          </p:cNvPr>
          <p:cNvSpPr>
            <a:spLocks noGrp="1"/>
          </p:cNvSpPr>
          <p:nvPr>
            <p:ph type="sldNum" sz="quarter" idx="12"/>
          </p:nvPr>
        </p:nvSpPr>
        <p:spPr/>
        <p:txBody>
          <a:bodyPr/>
          <a:lstStyle/>
          <a:p>
            <a:fld id="{DCD0D126-6121-3A4B-9BCE-4B8C34854E0A}" type="slidenum">
              <a:rPr lang="en-US" smtClean="0"/>
              <a:t>10</a:t>
            </a:fld>
            <a:endParaRPr lang="en-US"/>
          </a:p>
        </p:txBody>
      </p:sp>
    </p:spTree>
    <p:extLst>
      <p:ext uri="{BB962C8B-B14F-4D97-AF65-F5344CB8AC3E}">
        <p14:creationId xmlns:p14="http://schemas.microsoft.com/office/powerpoint/2010/main" val="3289720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map&#10;&#10;Description automatically generated">
            <a:extLst>
              <a:ext uri="{FF2B5EF4-FFF2-40B4-BE49-F238E27FC236}">
                <a16:creationId xmlns:a16="http://schemas.microsoft.com/office/drawing/2014/main" id="{9C4D61DB-CBED-1C44-9FCF-A9BDEF8412E3}"/>
              </a:ext>
            </a:extLst>
          </p:cNvPr>
          <p:cNvPicPr>
            <a:picLocks noGrp="1" noChangeAspect="1"/>
          </p:cNvPicPr>
          <p:nvPr>
            <p:ph idx="1"/>
          </p:nvPr>
        </p:nvPicPr>
        <p:blipFill>
          <a:blip r:embed="rId2"/>
          <a:stretch>
            <a:fillRect/>
          </a:stretch>
        </p:blipFill>
        <p:spPr>
          <a:xfrm>
            <a:off x="1384840" y="805314"/>
            <a:ext cx="9422319" cy="5749463"/>
          </a:xfrm>
        </p:spPr>
      </p:pic>
      <p:sp>
        <p:nvSpPr>
          <p:cNvPr id="6" name="TextBox 5">
            <a:extLst>
              <a:ext uri="{FF2B5EF4-FFF2-40B4-BE49-F238E27FC236}">
                <a16:creationId xmlns:a16="http://schemas.microsoft.com/office/drawing/2014/main" id="{C9106FB5-939F-5B47-B72F-37DEE1B1FAE9}"/>
              </a:ext>
            </a:extLst>
          </p:cNvPr>
          <p:cNvSpPr txBox="1"/>
          <p:nvPr/>
        </p:nvSpPr>
        <p:spPr>
          <a:xfrm>
            <a:off x="2645569" y="257179"/>
            <a:ext cx="6900862" cy="369332"/>
          </a:xfrm>
          <a:prstGeom prst="rect">
            <a:avLst/>
          </a:prstGeom>
          <a:noFill/>
        </p:spPr>
        <p:txBody>
          <a:bodyPr wrap="square" rtlCol="0">
            <a:spAutoFit/>
          </a:bodyPr>
          <a:lstStyle/>
          <a:p>
            <a:pPr algn="ctr"/>
            <a:r>
              <a:rPr lang="en-US" b="1" u="sng" dirty="0"/>
              <a:t>Flight Delay Heatmap – Continental U.S. (all airports)</a:t>
            </a:r>
          </a:p>
        </p:txBody>
      </p:sp>
      <p:sp>
        <p:nvSpPr>
          <p:cNvPr id="4" name="TextBox 3">
            <a:extLst>
              <a:ext uri="{FF2B5EF4-FFF2-40B4-BE49-F238E27FC236}">
                <a16:creationId xmlns:a16="http://schemas.microsoft.com/office/drawing/2014/main" id="{5BAD2C8E-D41B-0845-9FCF-9EE25C56B0AB}"/>
              </a:ext>
            </a:extLst>
          </p:cNvPr>
          <p:cNvSpPr txBox="1"/>
          <p:nvPr/>
        </p:nvSpPr>
        <p:spPr>
          <a:xfrm>
            <a:off x="10313090" y="161915"/>
            <a:ext cx="1404731" cy="369332"/>
          </a:xfrm>
          <a:prstGeom prst="rect">
            <a:avLst/>
          </a:prstGeom>
          <a:noFill/>
        </p:spPr>
        <p:txBody>
          <a:bodyPr wrap="square" rtlCol="0">
            <a:spAutoFit/>
          </a:bodyPr>
          <a:lstStyle/>
          <a:p>
            <a:r>
              <a:rPr lang="en-US" dirty="0"/>
              <a:t>Exhibit H</a:t>
            </a:r>
          </a:p>
        </p:txBody>
      </p:sp>
      <p:sp>
        <p:nvSpPr>
          <p:cNvPr id="2" name="Slide Number Placeholder 1">
            <a:extLst>
              <a:ext uri="{FF2B5EF4-FFF2-40B4-BE49-F238E27FC236}">
                <a16:creationId xmlns:a16="http://schemas.microsoft.com/office/drawing/2014/main" id="{8DBB2EC9-C61A-F641-B942-5D34FD17CF7C}"/>
              </a:ext>
            </a:extLst>
          </p:cNvPr>
          <p:cNvSpPr>
            <a:spLocks noGrp="1"/>
          </p:cNvSpPr>
          <p:nvPr>
            <p:ph type="sldNum" sz="quarter" idx="12"/>
          </p:nvPr>
        </p:nvSpPr>
        <p:spPr/>
        <p:txBody>
          <a:bodyPr/>
          <a:lstStyle/>
          <a:p>
            <a:fld id="{DCD0D126-6121-3A4B-9BCE-4B8C34854E0A}" type="slidenum">
              <a:rPr lang="en-US" smtClean="0"/>
              <a:t>11</a:t>
            </a:fld>
            <a:endParaRPr lang="en-US"/>
          </a:p>
        </p:txBody>
      </p:sp>
    </p:spTree>
    <p:extLst>
      <p:ext uri="{BB962C8B-B14F-4D97-AF65-F5344CB8AC3E}">
        <p14:creationId xmlns:p14="http://schemas.microsoft.com/office/powerpoint/2010/main" val="104738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0A8A22-5972-884B-96F4-68C1E6EEC0E5}"/>
              </a:ext>
            </a:extLst>
          </p:cNvPr>
          <p:cNvSpPr txBox="1"/>
          <p:nvPr/>
        </p:nvSpPr>
        <p:spPr>
          <a:xfrm>
            <a:off x="2645569" y="257179"/>
            <a:ext cx="6900862" cy="369332"/>
          </a:xfrm>
          <a:prstGeom prst="rect">
            <a:avLst/>
          </a:prstGeom>
          <a:noFill/>
        </p:spPr>
        <p:txBody>
          <a:bodyPr wrap="square" rtlCol="0">
            <a:spAutoFit/>
          </a:bodyPr>
          <a:lstStyle/>
          <a:p>
            <a:pPr algn="ctr"/>
            <a:r>
              <a:rPr lang="en-US" b="1" u="sng" dirty="0"/>
              <a:t>Flight Delay Heatmap – Continental U.S. (Top 25 airports)</a:t>
            </a:r>
          </a:p>
        </p:txBody>
      </p:sp>
      <p:pic>
        <p:nvPicPr>
          <p:cNvPr id="6" name="Picture 5" descr="A picture containing text, map&#10;&#10;Description automatically generated">
            <a:extLst>
              <a:ext uri="{FF2B5EF4-FFF2-40B4-BE49-F238E27FC236}">
                <a16:creationId xmlns:a16="http://schemas.microsoft.com/office/drawing/2014/main" id="{C0307B99-603C-744B-B61D-D01A041E0B4A}"/>
              </a:ext>
            </a:extLst>
          </p:cNvPr>
          <p:cNvPicPr>
            <a:picLocks noChangeAspect="1"/>
          </p:cNvPicPr>
          <p:nvPr/>
        </p:nvPicPr>
        <p:blipFill>
          <a:blip r:embed="rId2"/>
          <a:stretch>
            <a:fillRect/>
          </a:stretch>
        </p:blipFill>
        <p:spPr>
          <a:xfrm>
            <a:off x="1103852" y="794663"/>
            <a:ext cx="10192534" cy="5806158"/>
          </a:xfrm>
          <a:prstGeom prst="rect">
            <a:avLst/>
          </a:prstGeom>
        </p:spPr>
      </p:pic>
      <p:sp>
        <p:nvSpPr>
          <p:cNvPr id="5" name="TextBox 4">
            <a:extLst>
              <a:ext uri="{FF2B5EF4-FFF2-40B4-BE49-F238E27FC236}">
                <a16:creationId xmlns:a16="http://schemas.microsoft.com/office/drawing/2014/main" id="{E17EC440-EF1F-DD42-AF86-8D5758F42184}"/>
              </a:ext>
            </a:extLst>
          </p:cNvPr>
          <p:cNvSpPr txBox="1"/>
          <p:nvPr/>
        </p:nvSpPr>
        <p:spPr>
          <a:xfrm>
            <a:off x="10313090" y="161915"/>
            <a:ext cx="1404731" cy="369332"/>
          </a:xfrm>
          <a:prstGeom prst="rect">
            <a:avLst/>
          </a:prstGeom>
          <a:noFill/>
        </p:spPr>
        <p:txBody>
          <a:bodyPr wrap="square" rtlCol="0">
            <a:spAutoFit/>
          </a:bodyPr>
          <a:lstStyle/>
          <a:p>
            <a:r>
              <a:rPr lang="en-US" dirty="0"/>
              <a:t>Exhibit I</a:t>
            </a:r>
          </a:p>
        </p:txBody>
      </p:sp>
      <p:sp>
        <p:nvSpPr>
          <p:cNvPr id="2" name="Slide Number Placeholder 1">
            <a:extLst>
              <a:ext uri="{FF2B5EF4-FFF2-40B4-BE49-F238E27FC236}">
                <a16:creationId xmlns:a16="http://schemas.microsoft.com/office/drawing/2014/main" id="{DC87615B-54E4-5F4C-B51B-D7813657FB0E}"/>
              </a:ext>
            </a:extLst>
          </p:cNvPr>
          <p:cNvSpPr>
            <a:spLocks noGrp="1"/>
          </p:cNvSpPr>
          <p:nvPr>
            <p:ph type="sldNum" sz="quarter" idx="12"/>
          </p:nvPr>
        </p:nvSpPr>
        <p:spPr/>
        <p:txBody>
          <a:bodyPr/>
          <a:lstStyle/>
          <a:p>
            <a:fld id="{DCD0D126-6121-3A4B-9BCE-4B8C34854E0A}" type="slidenum">
              <a:rPr lang="en-US" smtClean="0"/>
              <a:t>12</a:t>
            </a:fld>
            <a:endParaRPr lang="en-US"/>
          </a:p>
        </p:txBody>
      </p:sp>
    </p:spTree>
    <p:extLst>
      <p:ext uri="{BB962C8B-B14F-4D97-AF65-F5344CB8AC3E}">
        <p14:creationId xmlns:p14="http://schemas.microsoft.com/office/powerpoint/2010/main" val="1441592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08D5-55C2-5444-ADDC-320F28695059}"/>
              </a:ext>
            </a:extLst>
          </p:cNvPr>
          <p:cNvSpPr>
            <a:spLocks noGrp="1"/>
          </p:cNvSpPr>
          <p:nvPr>
            <p:ph type="title"/>
          </p:nvPr>
        </p:nvSpPr>
        <p:spPr>
          <a:xfrm>
            <a:off x="419100" y="365125"/>
            <a:ext cx="10515600" cy="1325563"/>
          </a:xfrm>
        </p:spPr>
        <p:txBody>
          <a:bodyPr/>
          <a:lstStyle/>
          <a:p>
            <a:r>
              <a:rPr lang="en-US" b="1" u="sng" dirty="0"/>
              <a:t>Conclusions (Recap)</a:t>
            </a:r>
          </a:p>
        </p:txBody>
      </p:sp>
      <p:sp>
        <p:nvSpPr>
          <p:cNvPr id="3" name="Content Placeholder 2">
            <a:extLst>
              <a:ext uri="{FF2B5EF4-FFF2-40B4-BE49-F238E27FC236}">
                <a16:creationId xmlns:a16="http://schemas.microsoft.com/office/drawing/2014/main" id="{2604D93C-96F7-C742-ACCE-BC9DBD0DF091}"/>
              </a:ext>
            </a:extLst>
          </p:cNvPr>
          <p:cNvSpPr>
            <a:spLocks noGrp="1"/>
          </p:cNvSpPr>
          <p:nvPr>
            <p:ph idx="1"/>
          </p:nvPr>
        </p:nvSpPr>
        <p:spPr>
          <a:xfrm>
            <a:off x="419100" y="1797050"/>
            <a:ext cx="11353800" cy="4351338"/>
          </a:xfrm>
        </p:spPr>
        <p:txBody>
          <a:bodyPr>
            <a:normAutofit/>
          </a:bodyPr>
          <a:lstStyle/>
          <a:p>
            <a:r>
              <a:rPr lang="en-US" sz="1800" dirty="0"/>
              <a:t>Top U.S. Airport by Volume: </a:t>
            </a:r>
            <a:r>
              <a:rPr lang="en-US" sz="1800" b="1" dirty="0"/>
              <a:t>Atlanta International Airport</a:t>
            </a:r>
          </a:p>
          <a:p>
            <a:r>
              <a:rPr lang="en-US" sz="1800" dirty="0"/>
              <a:t>Top U.S. Airline by Volume: </a:t>
            </a:r>
            <a:r>
              <a:rPr lang="en-US" sz="1800" b="1" dirty="0"/>
              <a:t>Southwest Airlines</a:t>
            </a:r>
          </a:p>
          <a:p>
            <a:r>
              <a:rPr lang="en-US" sz="1800" dirty="0"/>
              <a:t>Most Delay-prone U.S. Airport (as a % of total): </a:t>
            </a:r>
            <a:r>
              <a:rPr lang="en-US" sz="1800" b="1" dirty="0"/>
              <a:t>Newark Liberty Int’l Airport (33%, 21% average US delay rate)</a:t>
            </a:r>
          </a:p>
          <a:p>
            <a:r>
              <a:rPr lang="en-US" sz="1800" dirty="0"/>
              <a:t>Most Delayed U.S. Airline (as a % of total): </a:t>
            </a:r>
            <a:r>
              <a:rPr lang="en-US" sz="1800" b="1" dirty="0"/>
              <a:t>Frontier Airlines</a:t>
            </a:r>
            <a:r>
              <a:rPr lang="en-US" sz="1800" b="1" baseline="30000" dirty="0"/>
              <a:t>1 </a:t>
            </a:r>
            <a:r>
              <a:rPr lang="en-US" sz="1800" b="1" dirty="0"/>
              <a:t>(28%)</a:t>
            </a:r>
          </a:p>
          <a:p>
            <a:r>
              <a:rPr lang="en-US" sz="1800" dirty="0"/>
              <a:t>Most Common Delay Cause: </a:t>
            </a:r>
            <a:r>
              <a:rPr lang="en-US" sz="1800" b="1" dirty="0"/>
              <a:t>Aircraft Arriving Late</a:t>
            </a:r>
          </a:p>
          <a:p>
            <a:r>
              <a:rPr lang="en-US" sz="1800" dirty="0"/>
              <a:t>Based on the heatmaps, the most delay prone area of the country (U.S.) is the northeast region.</a:t>
            </a:r>
            <a:r>
              <a:rPr lang="en-US" sz="1800" b="1" dirty="0"/>
              <a:t> </a:t>
            </a:r>
          </a:p>
        </p:txBody>
      </p:sp>
      <p:sp>
        <p:nvSpPr>
          <p:cNvPr id="4" name="TextBox 3">
            <a:extLst>
              <a:ext uri="{FF2B5EF4-FFF2-40B4-BE49-F238E27FC236}">
                <a16:creationId xmlns:a16="http://schemas.microsoft.com/office/drawing/2014/main" id="{48663A4A-6895-8449-B62E-DFE09445AC8C}"/>
              </a:ext>
            </a:extLst>
          </p:cNvPr>
          <p:cNvSpPr txBox="1"/>
          <p:nvPr/>
        </p:nvSpPr>
        <p:spPr>
          <a:xfrm>
            <a:off x="419100" y="6411369"/>
            <a:ext cx="10413402" cy="415498"/>
          </a:xfrm>
          <a:prstGeom prst="rect">
            <a:avLst/>
          </a:prstGeom>
          <a:noFill/>
        </p:spPr>
        <p:txBody>
          <a:bodyPr wrap="square" rtlCol="0">
            <a:spAutoFit/>
          </a:bodyPr>
          <a:lstStyle/>
          <a:p>
            <a:r>
              <a:rPr lang="en-US" sz="1050" baseline="30000" dirty="0"/>
              <a:t>1</a:t>
            </a:r>
            <a:r>
              <a:rPr lang="en-US" sz="1050" dirty="0"/>
              <a:t>Per further analysis and since ExpressJet operates as United Airlines, the combined delay rate for United is actually 24% which is lower than both, Frontier and JetBlue. Making Frontier the most delayed Airline in the U.S.  </a:t>
            </a:r>
          </a:p>
        </p:txBody>
      </p:sp>
      <p:sp>
        <p:nvSpPr>
          <p:cNvPr id="5" name="Slide Number Placeholder 4">
            <a:extLst>
              <a:ext uri="{FF2B5EF4-FFF2-40B4-BE49-F238E27FC236}">
                <a16:creationId xmlns:a16="http://schemas.microsoft.com/office/drawing/2014/main" id="{825ECA6C-7F1E-404E-A1FF-3B930E2AC31D}"/>
              </a:ext>
            </a:extLst>
          </p:cNvPr>
          <p:cNvSpPr>
            <a:spLocks noGrp="1"/>
          </p:cNvSpPr>
          <p:nvPr>
            <p:ph type="sldNum" sz="quarter" idx="12"/>
          </p:nvPr>
        </p:nvSpPr>
        <p:spPr/>
        <p:txBody>
          <a:bodyPr/>
          <a:lstStyle/>
          <a:p>
            <a:fld id="{DCD0D126-6121-3A4B-9BCE-4B8C34854E0A}" type="slidenum">
              <a:rPr lang="en-US" smtClean="0"/>
              <a:t>13</a:t>
            </a:fld>
            <a:endParaRPr lang="en-US"/>
          </a:p>
        </p:txBody>
      </p:sp>
    </p:spTree>
    <p:extLst>
      <p:ext uri="{BB962C8B-B14F-4D97-AF65-F5344CB8AC3E}">
        <p14:creationId xmlns:p14="http://schemas.microsoft.com/office/powerpoint/2010/main" val="4048096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4378D-3D44-7247-A3FB-66109FDB2B4E}"/>
              </a:ext>
            </a:extLst>
          </p:cNvPr>
          <p:cNvSpPr>
            <a:spLocks noGrp="1"/>
          </p:cNvSpPr>
          <p:nvPr>
            <p:ph type="title"/>
          </p:nvPr>
        </p:nvSpPr>
        <p:spPr/>
        <p:txBody>
          <a:bodyPr/>
          <a:lstStyle/>
          <a:p>
            <a:r>
              <a:rPr lang="en-US" dirty="0"/>
              <a:t>Appendix – Code Analysis</a:t>
            </a:r>
          </a:p>
        </p:txBody>
      </p:sp>
      <p:sp>
        <p:nvSpPr>
          <p:cNvPr id="3" name="Slide Number Placeholder 2">
            <a:extLst>
              <a:ext uri="{FF2B5EF4-FFF2-40B4-BE49-F238E27FC236}">
                <a16:creationId xmlns:a16="http://schemas.microsoft.com/office/drawing/2014/main" id="{BFD5DB87-CE64-1946-8D3E-8C4A32BC3732}"/>
              </a:ext>
            </a:extLst>
          </p:cNvPr>
          <p:cNvSpPr>
            <a:spLocks noGrp="1"/>
          </p:cNvSpPr>
          <p:nvPr>
            <p:ph type="sldNum" sz="quarter" idx="12"/>
          </p:nvPr>
        </p:nvSpPr>
        <p:spPr/>
        <p:txBody>
          <a:bodyPr/>
          <a:lstStyle/>
          <a:p>
            <a:fld id="{DCD0D126-6121-3A4B-9BCE-4B8C34854E0A}" type="slidenum">
              <a:rPr lang="en-US" smtClean="0"/>
              <a:t>14</a:t>
            </a:fld>
            <a:endParaRPr lang="en-US"/>
          </a:p>
        </p:txBody>
      </p:sp>
    </p:spTree>
    <p:extLst>
      <p:ext uri="{BB962C8B-B14F-4D97-AF65-F5344CB8AC3E}">
        <p14:creationId xmlns:p14="http://schemas.microsoft.com/office/powerpoint/2010/main" val="1279735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social media post&#10;&#10;Description automatically generated">
            <a:extLst>
              <a:ext uri="{FF2B5EF4-FFF2-40B4-BE49-F238E27FC236}">
                <a16:creationId xmlns:a16="http://schemas.microsoft.com/office/drawing/2014/main" id="{977FC5AC-1127-B447-9E27-4D515ED73EB0}"/>
              </a:ext>
            </a:extLst>
          </p:cNvPr>
          <p:cNvPicPr>
            <a:picLocks noChangeAspect="1"/>
          </p:cNvPicPr>
          <p:nvPr/>
        </p:nvPicPr>
        <p:blipFill>
          <a:blip r:embed="rId2"/>
          <a:stretch>
            <a:fillRect/>
          </a:stretch>
        </p:blipFill>
        <p:spPr>
          <a:xfrm>
            <a:off x="268287" y="211282"/>
            <a:ext cx="11314115" cy="5732318"/>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8E966D4B-1CE2-BE46-85EA-85A3219F327D}"/>
              </a:ext>
            </a:extLst>
          </p:cNvPr>
          <p:cNvPicPr>
            <a:picLocks noChangeAspect="1"/>
          </p:cNvPicPr>
          <p:nvPr/>
        </p:nvPicPr>
        <p:blipFill>
          <a:blip r:embed="rId3"/>
          <a:stretch>
            <a:fillRect/>
          </a:stretch>
        </p:blipFill>
        <p:spPr>
          <a:xfrm>
            <a:off x="7984611" y="2283865"/>
            <a:ext cx="3352444" cy="1845224"/>
          </a:xfrm>
          <a:prstGeom prst="rect">
            <a:avLst/>
          </a:prstGeom>
          <a:ln>
            <a:solidFill>
              <a:srgbClr val="FF0000"/>
            </a:solidFill>
          </a:ln>
        </p:spPr>
      </p:pic>
      <p:sp>
        <p:nvSpPr>
          <p:cNvPr id="2" name="Slide Number Placeholder 1">
            <a:extLst>
              <a:ext uri="{FF2B5EF4-FFF2-40B4-BE49-F238E27FC236}">
                <a16:creationId xmlns:a16="http://schemas.microsoft.com/office/drawing/2014/main" id="{5DD9EF0E-5C01-1E40-873F-EE883898778E}"/>
              </a:ext>
            </a:extLst>
          </p:cNvPr>
          <p:cNvSpPr>
            <a:spLocks noGrp="1"/>
          </p:cNvSpPr>
          <p:nvPr>
            <p:ph type="sldNum" sz="quarter" idx="12"/>
          </p:nvPr>
        </p:nvSpPr>
        <p:spPr/>
        <p:txBody>
          <a:bodyPr/>
          <a:lstStyle/>
          <a:p>
            <a:fld id="{DCD0D126-6121-3A4B-9BCE-4B8C34854E0A}" type="slidenum">
              <a:rPr lang="en-US" smtClean="0"/>
              <a:t>15</a:t>
            </a:fld>
            <a:endParaRPr lang="en-US"/>
          </a:p>
        </p:txBody>
      </p:sp>
    </p:spTree>
    <p:extLst>
      <p:ext uri="{BB962C8B-B14F-4D97-AF65-F5344CB8AC3E}">
        <p14:creationId xmlns:p14="http://schemas.microsoft.com/office/powerpoint/2010/main" val="1151760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ocial media post&#10;&#10;Description automatically generated">
            <a:extLst>
              <a:ext uri="{FF2B5EF4-FFF2-40B4-BE49-F238E27FC236}">
                <a16:creationId xmlns:a16="http://schemas.microsoft.com/office/drawing/2014/main" id="{D4B8FFCB-C8A8-2641-81CB-B3EA77EE517B}"/>
              </a:ext>
            </a:extLst>
          </p:cNvPr>
          <p:cNvPicPr>
            <a:picLocks noChangeAspect="1"/>
          </p:cNvPicPr>
          <p:nvPr/>
        </p:nvPicPr>
        <p:blipFill>
          <a:blip r:embed="rId2"/>
          <a:stretch>
            <a:fillRect/>
          </a:stretch>
        </p:blipFill>
        <p:spPr>
          <a:xfrm>
            <a:off x="285750" y="409575"/>
            <a:ext cx="11620500" cy="335280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612A049-EF3C-5547-90B2-A40DB2B1BA7C}"/>
              </a:ext>
            </a:extLst>
          </p:cNvPr>
          <p:cNvPicPr>
            <a:picLocks noChangeAspect="1"/>
          </p:cNvPicPr>
          <p:nvPr/>
        </p:nvPicPr>
        <p:blipFill>
          <a:blip r:embed="rId3"/>
          <a:stretch>
            <a:fillRect/>
          </a:stretch>
        </p:blipFill>
        <p:spPr>
          <a:xfrm>
            <a:off x="3711131" y="3884234"/>
            <a:ext cx="4080319" cy="2564191"/>
          </a:xfrm>
          <a:prstGeom prst="rect">
            <a:avLst/>
          </a:prstGeom>
          <a:ln>
            <a:solidFill>
              <a:srgbClr val="FF0000"/>
            </a:solidFill>
          </a:ln>
        </p:spPr>
      </p:pic>
      <p:sp>
        <p:nvSpPr>
          <p:cNvPr id="2" name="Slide Number Placeholder 1">
            <a:extLst>
              <a:ext uri="{FF2B5EF4-FFF2-40B4-BE49-F238E27FC236}">
                <a16:creationId xmlns:a16="http://schemas.microsoft.com/office/drawing/2014/main" id="{A9A33C42-130A-EC4E-870A-CE96E71FC320}"/>
              </a:ext>
            </a:extLst>
          </p:cNvPr>
          <p:cNvSpPr>
            <a:spLocks noGrp="1"/>
          </p:cNvSpPr>
          <p:nvPr>
            <p:ph type="sldNum" sz="quarter" idx="12"/>
          </p:nvPr>
        </p:nvSpPr>
        <p:spPr/>
        <p:txBody>
          <a:bodyPr/>
          <a:lstStyle/>
          <a:p>
            <a:fld id="{DCD0D126-6121-3A4B-9BCE-4B8C34854E0A}" type="slidenum">
              <a:rPr lang="en-US" smtClean="0"/>
              <a:t>16</a:t>
            </a:fld>
            <a:endParaRPr lang="en-US"/>
          </a:p>
        </p:txBody>
      </p:sp>
    </p:spTree>
    <p:extLst>
      <p:ext uri="{BB962C8B-B14F-4D97-AF65-F5344CB8AC3E}">
        <p14:creationId xmlns:p14="http://schemas.microsoft.com/office/powerpoint/2010/main" val="1961741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ocial media post&#10;&#10;Description automatically generated">
            <a:extLst>
              <a:ext uri="{FF2B5EF4-FFF2-40B4-BE49-F238E27FC236}">
                <a16:creationId xmlns:a16="http://schemas.microsoft.com/office/drawing/2014/main" id="{DE7DA9C0-2810-4E46-BD63-EF73DC80C37F}"/>
              </a:ext>
            </a:extLst>
          </p:cNvPr>
          <p:cNvPicPr>
            <a:picLocks noChangeAspect="1"/>
          </p:cNvPicPr>
          <p:nvPr/>
        </p:nvPicPr>
        <p:blipFill>
          <a:blip r:embed="rId2"/>
          <a:stretch>
            <a:fillRect/>
          </a:stretch>
        </p:blipFill>
        <p:spPr>
          <a:xfrm>
            <a:off x="327800" y="99435"/>
            <a:ext cx="11536400" cy="6659130"/>
          </a:xfrm>
          <a:prstGeom prst="rect">
            <a:avLst/>
          </a:prstGeom>
        </p:spPr>
      </p:pic>
      <p:pic>
        <p:nvPicPr>
          <p:cNvPr id="7" name="Content Placeholder 4" descr="A picture containing text, map&#10;&#10;Description automatically generated">
            <a:extLst>
              <a:ext uri="{FF2B5EF4-FFF2-40B4-BE49-F238E27FC236}">
                <a16:creationId xmlns:a16="http://schemas.microsoft.com/office/drawing/2014/main" id="{2351A346-25E8-EA43-B26C-60A0C8FB2C0A}"/>
              </a:ext>
            </a:extLst>
          </p:cNvPr>
          <p:cNvPicPr>
            <a:picLocks noChangeAspect="1"/>
          </p:cNvPicPr>
          <p:nvPr/>
        </p:nvPicPr>
        <p:blipFill>
          <a:blip r:embed="rId3"/>
          <a:stretch>
            <a:fillRect/>
          </a:stretch>
        </p:blipFill>
        <p:spPr>
          <a:xfrm>
            <a:off x="8373717" y="4271963"/>
            <a:ext cx="3062092" cy="1868477"/>
          </a:xfrm>
          <a:prstGeom prst="rect">
            <a:avLst/>
          </a:prstGeom>
          <a:ln>
            <a:solidFill>
              <a:srgbClr val="FF0000"/>
            </a:solidFill>
          </a:ln>
        </p:spPr>
      </p:pic>
      <p:sp>
        <p:nvSpPr>
          <p:cNvPr id="2" name="Slide Number Placeholder 1">
            <a:extLst>
              <a:ext uri="{FF2B5EF4-FFF2-40B4-BE49-F238E27FC236}">
                <a16:creationId xmlns:a16="http://schemas.microsoft.com/office/drawing/2014/main" id="{D595FB4C-0052-B449-8634-83CF77300B94}"/>
              </a:ext>
            </a:extLst>
          </p:cNvPr>
          <p:cNvSpPr>
            <a:spLocks noGrp="1"/>
          </p:cNvSpPr>
          <p:nvPr>
            <p:ph type="sldNum" sz="quarter" idx="12"/>
          </p:nvPr>
        </p:nvSpPr>
        <p:spPr/>
        <p:txBody>
          <a:bodyPr/>
          <a:lstStyle/>
          <a:p>
            <a:fld id="{DCD0D126-6121-3A4B-9BCE-4B8C34854E0A}" type="slidenum">
              <a:rPr lang="en-US" smtClean="0"/>
              <a:t>17</a:t>
            </a:fld>
            <a:endParaRPr lang="en-US"/>
          </a:p>
        </p:txBody>
      </p:sp>
    </p:spTree>
    <p:extLst>
      <p:ext uri="{BB962C8B-B14F-4D97-AF65-F5344CB8AC3E}">
        <p14:creationId xmlns:p14="http://schemas.microsoft.com/office/powerpoint/2010/main" val="3447287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8EEB0-300F-5843-8BCB-AEEED6C11D7B}"/>
              </a:ext>
            </a:extLst>
          </p:cNvPr>
          <p:cNvSpPr>
            <a:spLocks noGrp="1"/>
          </p:cNvSpPr>
          <p:nvPr>
            <p:ph type="title"/>
          </p:nvPr>
        </p:nvSpPr>
        <p:spPr>
          <a:xfrm>
            <a:off x="488950" y="300039"/>
            <a:ext cx="10515600" cy="1795462"/>
          </a:xfrm>
        </p:spPr>
        <p:txBody>
          <a:bodyPr/>
          <a:lstStyle/>
          <a:p>
            <a:r>
              <a:rPr lang="en-US" dirty="0"/>
              <a:t>United / ExpressJet (reconciliation)</a:t>
            </a:r>
          </a:p>
        </p:txBody>
      </p:sp>
      <p:pic>
        <p:nvPicPr>
          <p:cNvPr id="5" name="Picture 4" descr="A screenshot of a cell phone&#10;&#10;Description automatically generated">
            <a:extLst>
              <a:ext uri="{FF2B5EF4-FFF2-40B4-BE49-F238E27FC236}">
                <a16:creationId xmlns:a16="http://schemas.microsoft.com/office/drawing/2014/main" id="{E94DBAAE-4CF4-B64B-BA45-40326ABCAE16}"/>
              </a:ext>
            </a:extLst>
          </p:cNvPr>
          <p:cNvPicPr>
            <a:picLocks noChangeAspect="1"/>
          </p:cNvPicPr>
          <p:nvPr/>
        </p:nvPicPr>
        <p:blipFill>
          <a:blip r:embed="rId2"/>
          <a:stretch>
            <a:fillRect/>
          </a:stretch>
        </p:blipFill>
        <p:spPr>
          <a:xfrm>
            <a:off x="1136650" y="2138361"/>
            <a:ext cx="7937500" cy="4419600"/>
          </a:xfrm>
          <a:prstGeom prst="rect">
            <a:avLst/>
          </a:prstGeom>
        </p:spPr>
      </p:pic>
      <p:sp>
        <p:nvSpPr>
          <p:cNvPr id="3" name="Slide Number Placeholder 2">
            <a:extLst>
              <a:ext uri="{FF2B5EF4-FFF2-40B4-BE49-F238E27FC236}">
                <a16:creationId xmlns:a16="http://schemas.microsoft.com/office/drawing/2014/main" id="{13F89370-C8C1-F34A-9BE9-E5762C4B6FE5}"/>
              </a:ext>
            </a:extLst>
          </p:cNvPr>
          <p:cNvSpPr>
            <a:spLocks noGrp="1"/>
          </p:cNvSpPr>
          <p:nvPr>
            <p:ph type="sldNum" sz="quarter" idx="12"/>
          </p:nvPr>
        </p:nvSpPr>
        <p:spPr/>
        <p:txBody>
          <a:bodyPr/>
          <a:lstStyle/>
          <a:p>
            <a:fld id="{DCD0D126-6121-3A4B-9BCE-4B8C34854E0A}" type="slidenum">
              <a:rPr lang="en-US" smtClean="0"/>
              <a:t>18</a:t>
            </a:fld>
            <a:endParaRPr lang="en-US"/>
          </a:p>
        </p:txBody>
      </p:sp>
    </p:spTree>
    <p:extLst>
      <p:ext uri="{BB962C8B-B14F-4D97-AF65-F5344CB8AC3E}">
        <p14:creationId xmlns:p14="http://schemas.microsoft.com/office/powerpoint/2010/main" val="1030921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5766D-A7CF-9C4C-BC3A-1AD493D17569}"/>
              </a:ext>
            </a:extLst>
          </p:cNvPr>
          <p:cNvSpPr>
            <a:spLocks noGrp="1"/>
          </p:cNvSpPr>
          <p:nvPr>
            <p:ph type="title"/>
          </p:nvPr>
        </p:nvSpPr>
        <p:spPr>
          <a:xfrm>
            <a:off x="432031" y="-60102"/>
            <a:ext cx="10515600" cy="1325563"/>
          </a:xfrm>
        </p:spPr>
        <p:txBody>
          <a:bodyPr/>
          <a:lstStyle/>
          <a:p>
            <a:r>
              <a:rPr lang="en-US" b="1" dirty="0"/>
              <a:t>Analysis Summary</a:t>
            </a:r>
          </a:p>
        </p:txBody>
      </p:sp>
      <p:sp>
        <p:nvSpPr>
          <p:cNvPr id="3" name="Content Placeholder 2">
            <a:extLst>
              <a:ext uri="{FF2B5EF4-FFF2-40B4-BE49-F238E27FC236}">
                <a16:creationId xmlns:a16="http://schemas.microsoft.com/office/drawing/2014/main" id="{32CB86D2-B7E6-8649-8789-225660D0E6E4}"/>
              </a:ext>
            </a:extLst>
          </p:cNvPr>
          <p:cNvSpPr>
            <a:spLocks noGrp="1"/>
          </p:cNvSpPr>
          <p:nvPr>
            <p:ph idx="1"/>
          </p:nvPr>
        </p:nvSpPr>
        <p:spPr>
          <a:xfrm>
            <a:off x="475571" y="1013463"/>
            <a:ext cx="11320914" cy="5586117"/>
          </a:xfrm>
        </p:spPr>
        <p:txBody>
          <a:bodyPr>
            <a:noAutofit/>
          </a:bodyPr>
          <a:lstStyle/>
          <a:p>
            <a:pPr marL="0" indent="0">
              <a:buNone/>
            </a:pPr>
            <a:r>
              <a:rPr lang="en-US" sz="1800" u="sng" dirty="0"/>
              <a:t>Overview</a:t>
            </a:r>
            <a:r>
              <a:rPr lang="en-US" sz="1800" dirty="0"/>
              <a:t>: Our project looks to analyze commercial airline flights in the US in order to summarize timeliness of arrivals, and if delayed, the primary reason(s) for this (i.e. weather, carrier, mechanical issues, etc.) including how this varies by both, airline and airport. </a:t>
            </a:r>
          </a:p>
          <a:p>
            <a:pPr marL="0" indent="0">
              <a:buNone/>
            </a:pPr>
            <a:r>
              <a:rPr lang="en-US" sz="1800" dirty="0"/>
              <a:t>We’ve broken up our analysis into two main themes:</a:t>
            </a:r>
          </a:p>
          <a:p>
            <a:pPr marL="800100" lvl="1" indent="-342900">
              <a:buFont typeface="+mj-lt"/>
              <a:buAutoNum type="arabicPeriod"/>
            </a:pPr>
            <a:r>
              <a:rPr lang="en-US" sz="1800" dirty="0"/>
              <a:t>Delays by U.S. Airport</a:t>
            </a:r>
          </a:p>
          <a:p>
            <a:pPr marL="800100" lvl="1" indent="-342900">
              <a:buFont typeface="+mj-lt"/>
              <a:buAutoNum type="arabicPeriod"/>
            </a:pPr>
            <a:r>
              <a:rPr lang="en-US" sz="1800" dirty="0"/>
              <a:t>Delays by U.S. Airline</a:t>
            </a:r>
          </a:p>
          <a:p>
            <a:pPr marL="0" indent="0">
              <a:buNone/>
            </a:pPr>
            <a:r>
              <a:rPr lang="en-US" sz="1800" u="sng" dirty="0"/>
              <a:t>Key Questions:</a:t>
            </a:r>
          </a:p>
          <a:p>
            <a:r>
              <a:rPr lang="en-US" sz="1800" dirty="0"/>
              <a:t>What is the most delay-prone airport and airline in the U.S.?</a:t>
            </a:r>
          </a:p>
          <a:p>
            <a:r>
              <a:rPr lang="en-US" sz="1800" dirty="0"/>
              <a:t>What is the most prevalent delay cause?</a:t>
            </a:r>
          </a:p>
          <a:p>
            <a:r>
              <a:rPr lang="en-US" sz="1800" dirty="0"/>
              <a:t>What area of the country is most prone to flight delays?</a:t>
            </a:r>
          </a:p>
          <a:p>
            <a:pPr marL="0" indent="0">
              <a:buNone/>
            </a:pPr>
            <a:r>
              <a:rPr lang="en-US" sz="1800" u="sng" dirty="0"/>
              <a:t>Scope</a:t>
            </a:r>
            <a:r>
              <a:rPr lang="en-US" sz="1800" dirty="0"/>
              <a:t>: </a:t>
            </a:r>
            <a:r>
              <a:rPr lang="en-US" sz="1800" b="1" dirty="0"/>
              <a:t>18</a:t>
            </a:r>
            <a:r>
              <a:rPr lang="en-US" sz="1800" dirty="0"/>
              <a:t> Airlines and the Top </a:t>
            </a:r>
            <a:r>
              <a:rPr lang="en-US" sz="1800" b="1" dirty="0"/>
              <a:t>25</a:t>
            </a:r>
            <a:r>
              <a:rPr lang="en-US" sz="1800" dirty="0"/>
              <a:t> Airports (by flight volume)</a:t>
            </a:r>
          </a:p>
          <a:p>
            <a:pPr marL="0" indent="0">
              <a:buNone/>
            </a:pPr>
            <a:r>
              <a:rPr lang="en-US" sz="1800" u="sng" dirty="0"/>
              <a:t>Time period</a:t>
            </a:r>
            <a:r>
              <a:rPr lang="en-US" sz="1800" dirty="0"/>
              <a:t>: September 2018 – September 2019</a:t>
            </a:r>
          </a:p>
          <a:p>
            <a:pPr marL="0" indent="0">
              <a:buNone/>
            </a:pPr>
            <a:r>
              <a:rPr lang="en-US" sz="1800" u="sng" dirty="0"/>
              <a:t>Data source(s), Cleaning, and Exploration</a:t>
            </a:r>
            <a:r>
              <a:rPr lang="en-US" sz="1800" dirty="0"/>
              <a:t>: </a:t>
            </a:r>
          </a:p>
          <a:p>
            <a:r>
              <a:rPr lang="en-US" sz="1800" dirty="0"/>
              <a:t>United States Department of Transportation, </a:t>
            </a:r>
            <a:r>
              <a:rPr lang="en-US" sz="1800" dirty="0">
                <a:hlinkClick r:id="rId2"/>
              </a:rPr>
              <a:t>Bureau of Transportation Statistics</a:t>
            </a:r>
            <a:r>
              <a:rPr lang="en-US" sz="1800" dirty="0"/>
              <a:t>,</a:t>
            </a:r>
          </a:p>
          <a:p>
            <a:r>
              <a:rPr lang="en-US" sz="1800" dirty="0"/>
              <a:t>Data Cleaning: renamed and removed unnecessary columns, removed airports outside of U.S., removed N/As</a:t>
            </a:r>
          </a:p>
          <a:p>
            <a:r>
              <a:rPr lang="en-US" sz="1800" dirty="0"/>
              <a:t>Google Maps (API) for Airport Lat Longs, then used </a:t>
            </a:r>
            <a:r>
              <a:rPr lang="en-US" sz="1800" dirty="0" err="1"/>
              <a:t>gmaps</a:t>
            </a:r>
            <a:r>
              <a:rPr lang="en-US" sz="1800" dirty="0"/>
              <a:t> for heatmapping</a:t>
            </a:r>
          </a:p>
          <a:p>
            <a:pPr marL="0" indent="0">
              <a:buNone/>
            </a:pPr>
            <a:endParaRPr lang="en-US" sz="1800" b="0" dirty="0">
              <a:effectLst/>
            </a:endParaRPr>
          </a:p>
          <a:p>
            <a:pPr marL="0" indent="0">
              <a:buNone/>
            </a:pPr>
            <a:br>
              <a:rPr lang="en-US" sz="1800" dirty="0"/>
            </a:br>
            <a:endParaRPr lang="en-US" sz="1800" dirty="0"/>
          </a:p>
        </p:txBody>
      </p:sp>
      <p:cxnSp>
        <p:nvCxnSpPr>
          <p:cNvPr id="6" name="Straight Connector 5">
            <a:extLst>
              <a:ext uri="{FF2B5EF4-FFF2-40B4-BE49-F238E27FC236}">
                <a16:creationId xmlns:a16="http://schemas.microsoft.com/office/drawing/2014/main" id="{832C79EC-FB7B-134B-B08B-2E3701387C47}"/>
              </a:ext>
            </a:extLst>
          </p:cNvPr>
          <p:cNvCxnSpPr>
            <a:cxnSpLocks/>
          </p:cNvCxnSpPr>
          <p:nvPr/>
        </p:nvCxnSpPr>
        <p:spPr>
          <a:xfrm>
            <a:off x="475571" y="947120"/>
            <a:ext cx="11240859" cy="0"/>
          </a:xfrm>
          <a:prstGeom prst="line">
            <a:avLst/>
          </a:prstGeom>
          <a:ln w="1905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32767F5-B432-8449-B18F-EF5FC2BFD710}"/>
              </a:ext>
            </a:extLst>
          </p:cNvPr>
          <p:cNvSpPr>
            <a:spLocks noGrp="1"/>
          </p:cNvSpPr>
          <p:nvPr>
            <p:ph type="sldNum" sz="quarter" idx="12"/>
          </p:nvPr>
        </p:nvSpPr>
        <p:spPr/>
        <p:txBody>
          <a:bodyPr/>
          <a:lstStyle/>
          <a:p>
            <a:fld id="{DCD0D126-6121-3A4B-9BCE-4B8C34854E0A}" type="slidenum">
              <a:rPr lang="en-US" smtClean="0"/>
              <a:t>2</a:t>
            </a:fld>
            <a:endParaRPr lang="en-US"/>
          </a:p>
        </p:txBody>
      </p:sp>
    </p:spTree>
    <p:extLst>
      <p:ext uri="{BB962C8B-B14F-4D97-AF65-F5344CB8AC3E}">
        <p14:creationId xmlns:p14="http://schemas.microsoft.com/office/powerpoint/2010/main" val="973868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4378D-3D44-7247-A3FB-66109FDB2B4E}"/>
              </a:ext>
            </a:extLst>
          </p:cNvPr>
          <p:cNvSpPr>
            <a:spLocks noGrp="1"/>
          </p:cNvSpPr>
          <p:nvPr>
            <p:ph type="title"/>
          </p:nvPr>
        </p:nvSpPr>
        <p:spPr>
          <a:xfrm>
            <a:off x="76200" y="895351"/>
            <a:ext cx="4795838" cy="5748337"/>
          </a:xfrm>
        </p:spPr>
        <p:txBody>
          <a:bodyPr/>
          <a:lstStyle/>
          <a:p>
            <a:r>
              <a:rPr lang="en-US" dirty="0"/>
              <a:t>Airport Delay Analysis</a:t>
            </a:r>
          </a:p>
        </p:txBody>
      </p:sp>
      <p:pic>
        <p:nvPicPr>
          <p:cNvPr id="4" name="Picture 3">
            <a:extLst>
              <a:ext uri="{FF2B5EF4-FFF2-40B4-BE49-F238E27FC236}">
                <a16:creationId xmlns:a16="http://schemas.microsoft.com/office/drawing/2014/main" id="{EE856D0F-CE53-C64D-929B-2C626C4936E7}"/>
              </a:ext>
            </a:extLst>
          </p:cNvPr>
          <p:cNvPicPr>
            <a:picLocks noChangeAspect="1"/>
          </p:cNvPicPr>
          <p:nvPr/>
        </p:nvPicPr>
        <p:blipFill>
          <a:blip r:embed="rId2"/>
          <a:stretch>
            <a:fillRect/>
          </a:stretch>
        </p:blipFill>
        <p:spPr>
          <a:xfrm>
            <a:off x="5334000" y="0"/>
            <a:ext cx="6858000" cy="6858000"/>
          </a:xfrm>
          <a:prstGeom prst="rect">
            <a:avLst/>
          </a:prstGeom>
        </p:spPr>
      </p:pic>
      <p:sp>
        <p:nvSpPr>
          <p:cNvPr id="3" name="Slide Number Placeholder 2">
            <a:extLst>
              <a:ext uri="{FF2B5EF4-FFF2-40B4-BE49-F238E27FC236}">
                <a16:creationId xmlns:a16="http://schemas.microsoft.com/office/drawing/2014/main" id="{35C06C00-D9D5-2A48-85A3-128340E9B776}"/>
              </a:ext>
            </a:extLst>
          </p:cNvPr>
          <p:cNvSpPr>
            <a:spLocks noGrp="1"/>
          </p:cNvSpPr>
          <p:nvPr>
            <p:ph type="sldNum" sz="quarter" idx="12"/>
          </p:nvPr>
        </p:nvSpPr>
        <p:spPr/>
        <p:txBody>
          <a:bodyPr/>
          <a:lstStyle/>
          <a:p>
            <a:fld id="{DCD0D126-6121-3A4B-9BCE-4B8C34854E0A}" type="slidenum">
              <a:rPr lang="en-US" smtClean="0"/>
              <a:t>3</a:t>
            </a:fld>
            <a:endParaRPr lang="en-US"/>
          </a:p>
        </p:txBody>
      </p:sp>
    </p:spTree>
    <p:extLst>
      <p:ext uri="{BB962C8B-B14F-4D97-AF65-F5344CB8AC3E}">
        <p14:creationId xmlns:p14="http://schemas.microsoft.com/office/powerpoint/2010/main" val="4113302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551E02B-C2BF-F34D-9050-4EF85B63EEC6}"/>
              </a:ext>
            </a:extLst>
          </p:cNvPr>
          <p:cNvPicPr>
            <a:picLocks noChangeAspect="1"/>
          </p:cNvPicPr>
          <p:nvPr/>
        </p:nvPicPr>
        <p:blipFill>
          <a:blip r:embed="rId2"/>
          <a:stretch>
            <a:fillRect/>
          </a:stretch>
        </p:blipFill>
        <p:spPr>
          <a:xfrm>
            <a:off x="849795" y="288775"/>
            <a:ext cx="10492409" cy="6295445"/>
          </a:xfrm>
          <a:prstGeom prst="rect">
            <a:avLst/>
          </a:prstGeom>
        </p:spPr>
      </p:pic>
      <p:sp>
        <p:nvSpPr>
          <p:cNvPr id="2" name="TextBox 1">
            <a:extLst>
              <a:ext uri="{FF2B5EF4-FFF2-40B4-BE49-F238E27FC236}">
                <a16:creationId xmlns:a16="http://schemas.microsoft.com/office/drawing/2014/main" id="{CE964247-C085-E440-99F4-505847C5C66A}"/>
              </a:ext>
            </a:extLst>
          </p:cNvPr>
          <p:cNvSpPr txBox="1"/>
          <p:nvPr/>
        </p:nvSpPr>
        <p:spPr>
          <a:xfrm>
            <a:off x="10455965" y="106017"/>
            <a:ext cx="1404731" cy="369332"/>
          </a:xfrm>
          <a:prstGeom prst="rect">
            <a:avLst/>
          </a:prstGeom>
          <a:noFill/>
        </p:spPr>
        <p:txBody>
          <a:bodyPr wrap="square" rtlCol="0">
            <a:spAutoFit/>
          </a:bodyPr>
          <a:lstStyle/>
          <a:p>
            <a:r>
              <a:rPr lang="en-US" dirty="0"/>
              <a:t>Exhibit A</a:t>
            </a:r>
          </a:p>
        </p:txBody>
      </p:sp>
      <p:sp>
        <p:nvSpPr>
          <p:cNvPr id="4" name="Slide Number Placeholder 3">
            <a:extLst>
              <a:ext uri="{FF2B5EF4-FFF2-40B4-BE49-F238E27FC236}">
                <a16:creationId xmlns:a16="http://schemas.microsoft.com/office/drawing/2014/main" id="{F3960C0B-FF45-D94F-B87F-5E287DEEB451}"/>
              </a:ext>
            </a:extLst>
          </p:cNvPr>
          <p:cNvSpPr>
            <a:spLocks noGrp="1"/>
          </p:cNvSpPr>
          <p:nvPr>
            <p:ph type="sldNum" sz="quarter" idx="12"/>
          </p:nvPr>
        </p:nvSpPr>
        <p:spPr/>
        <p:txBody>
          <a:bodyPr/>
          <a:lstStyle/>
          <a:p>
            <a:fld id="{DCD0D126-6121-3A4B-9BCE-4B8C34854E0A}" type="slidenum">
              <a:rPr lang="en-US" smtClean="0"/>
              <a:t>4</a:t>
            </a:fld>
            <a:endParaRPr lang="en-US"/>
          </a:p>
        </p:txBody>
      </p:sp>
    </p:spTree>
    <p:extLst>
      <p:ext uri="{BB962C8B-B14F-4D97-AF65-F5344CB8AC3E}">
        <p14:creationId xmlns:p14="http://schemas.microsoft.com/office/powerpoint/2010/main" val="2346053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5EEA2B00-45FB-144E-BA94-814B4395EF20}"/>
              </a:ext>
            </a:extLst>
          </p:cNvPr>
          <p:cNvPicPr>
            <a:picLocks noChangeAspect="1"/>
          </p:cNvPicPr>
          <p:nvPr/>
        </p:nvPicPr>
        <p:blipFill>
          <a:blip r:embed="rId2"/>
          <a:stretch>
            <a:fillRect/>
          </a:stretch>
        </p:blipFill>
        <p:spPr>
          <a:xfrm>
            <a:off x="0" y="76469"/>
            <a:ext cx="12192000" cy="6705061"/>
          </a:xfrm>
          <a:prstGeom prst="rect">
            <a:avLst/>
          </a:prstGeom>
        </p:spPr>
      </p:pic>
      <p:sp>
        <p:nvSpPr>
          <p:cNvPr id="3" name="TextBox 2">
            <a:extLst>
              <a:ext uri="{FF2B5EF4-FFF2-40B4-BE49-F238E27FC236}">
                <a16:creationId xmlns:a16="http://schemas.microsoft.com/office/drawing/2014/main" id="{BA8C8704-3568-9A4A-9C4E-97E0C3AF930F}"/>
              </a:ext>
            </a:extLst>
          </p:cNvPr>
          <p:cNvSpPr txBox="1"/>
          <p:nvPr/>
        </p:nvSpPr>
        <p:spPr>
          <a:xfrm>
            <a:off x="10455965" y="1"/>
            <a:ext cx="1404731" cy="369332"/>
          </a:xfrm>
          <a:prstGeom prst="rect">
            <a:avLst/>
          </a:prstGeom>
          <a:noFill/>
        </p:spPr>
        <p:txBody>
          <a:bodyPr wrap="square" rtlCol="0">
            <a:spAutoFit/>
          </a:bodyPr>
          <a:lstStyle/>
          <a:p>
            <a:r>
              <a:rPr lang="en-US" dirty="0"/>
              <a:t>Exhibit B</a:t>
            </a:r>
          </a:p>
        </p:txBody>
      </p:sp>
      <p:sp>
        <p:nvSpPr>
          <p:cNvPr id="2" name="Slide Number Placeholder 1">
            <a:extLst>
              <a:ext uri="{FF2B5EF4-FFF2-40B4-BE49-F238E27FC236}">
                <a16:creationId xmlns:a16="http://schemas.microsoft.com/office/drawing/2014/main" id="{44CAB748-273E-AA42-88F1-9375F01FC362}"/>
              </a:ext>
            </a:extLst>
          </p:cNvPr>
          <p:cNvSpPr>
            <a:spLocks noGrp="1"/>
          </p:cNvSpPr>
          <p:nvPr>
            <p:ph type="sldNum" sz="quarter" idx="12"/>
          </p:nvPr>
        </p:nvSpPr>
        <p:spPr/>
        <p:txBody>
          <a:bodyPr/>
          <a:lstStyle/>
          <a:p>
            <a:fld id="{DCD0D126-6121-3A4B-9BCE-4B8C34854E0A}" type="slidenum">
              <a:rPr lang="en-US" smtClean="0"/>
              <a:t>5</a:t>
            </a:fld>
            <a:endParaRPr lang="en-US"/>
          </a:p>
        </p:txBody>
      </p:sp>
    </p:spTree>
    <p:extLst>
      <p:ext uri="{BB962C8B-B14F-4D97-AF65-F5344CB8AC3E}">
        <p14:creationId xmlns:p14="http://schemas.microsoft.com/office/powerpoint/2010/main" val="2689575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A5BE0293-1790-2F41-B0B5-80DE4865ED0D}"/>
              </a:ext>
            </a:extLst>
          </p:cNvPr>
          <p:cNvPicPr>
            <a:picLocks noChangeAspect="1"/>
          </p:cNvPicPr>
          <p:nvPr/>
        </p:nvPicPr>
        <p:blipFill>
          <a:blip r:embed="rId2"/>
          <a:stretch>
            <a:fillRect/>
          </a:stretch>
        </p:blipFill>
        <p:spPr>
          <a:xfrm>
            <a:off x="770872" y="990259"/>
            <a:ext cx="10482819" cy="5769864"/>
          </a:xfrm>
          <a:prstGeom prst="rect">
            <a:avLst/>
          </a:prstGeom>
        </p:spPr>
      </p:pic>
      <p:sp>
        <p:nvSpPr>
          <p:cNvPr id="5" name="Oval 4">
            <a:extLst>
              <a:ext uri="{FF2B5EF4-FFF2-40B4-BE49-F238E27FC236}">
                <a16:creationId xmlns:a16="http://schemas.microsoft.com/office/drawing/2014/main" id="{1F9B0252-D5D7-8A43-9694-1E26D2E0A699}"/>
              </a:ext>
            </a:extLst>
          </p:cNvPr>
          <p:cNvSpPr/>
          <p:nvPr/>
        </p:nvSpPr>
        <p:spPr>
          <a:xfrm>
            <a:off x="9053484" y="1482205"/>
            <a:ext cx="116378" cy="1163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TextBox 5">
            <a:extLst>
              <a:ext uri="{FF2B5EF4-FFF2-40B4-BE49-F238E27FC236}">
                <a16:creationId xmlns:a16="http://schemas.microsoft.com/office/drawing/2014/main" id="{42BAF154-66F8-424A-8C4B-2087FFE4D09C}"/>
              </a:ext>
            </a:extLst>
          </p:cNvPr>
          <p:cNvSpPr txBox="1"/>
          <p:nvPr/>
        </p:nvSpPr>
        <p:spPr>
          <a:xfrm>
            <a:off x="9169862" y="1402143"/>
            <a:ext cx="2227811" cy="276999"/>
          </a:xfrm>
          <a:prstGeom prst="rect">
            <a:avLst/>
          </a:prstGeom>
          <a:noFill/>
        </p:spPr>
        <p:txBody>
          <a:bodyPr wrap="square" rtlCol="0">
            <a:spAutoFit/>
          </a:bodyPr>
          <a:lstStyle/>
          <a:p>
            <a:r>
              <a:rPr lang="en-US" sz="1200" dirty="0"/>
              <a:t>Delay percentage</a:t>
            </a:r>
          </a:p>
        </p:txBody>
      </p:sp>
      <p:sp>
        <p:nvSpPr>
          <p:cNvPr id="7" name="TextBox 6">
            <a:extLst>
              <a:ext uri="{FF2B5EF4-FFF2-40B4-BE49-F238E27FC236}">
                <a16:creationId xmlns:a16="http://schemas.microsoft.com/office/drawing/2014/main" id="{192DDACD-8ACF-1F47-9F84-40FD58D4C4CF}"/>
              </a:ext>
            </a:extLst>
          </p:cNvPr>
          <p:cNvSpPr txBox="1"/>
          <p:nvPr/>
        </p:nvSpPr>
        <p:spPr>
          <a:xfrm>
            <a:off x="419100" y="215900"/>
            <a:ext cx="11277600" cy="646331"/>
          </a:xfrm>
          <a:prstGeom prst="rect">
            <a:avLst/>
          </a:prstGeom>
          <a:noFill/>
        </p:spPr>
        <p:txBody>
          <a:bodyPr wrap="square" rtlCol="0">
            <a:spAutoFit/>
          </a:bodyPr>
          <a:lstStyle/>
          <a:p>
            <a:r>
              <a:rPr lang="en-US" b="1" dirty="0"/>
              <a:t>Total number of flights</a:t>
            </a:r>
            <a:r>
              <a:rPr lang="en-US" dirty="0"/>
              <a:t> by top 25 U.S. airport including </a:t>
            </a:r>
            <a:r>
              <a:rPr lang="en-US" b="1" dirty="0"/>
              <a:t>percentage of flight delays </a:t>
            </a:r>
            <a:r>
              <a:rPr lang="en-US" dirty="0"/>
              <a:t>for each compared to the mean delay percentage.  </a:t>
            </a:r>
          </a:p>
        </p:txBody>
      </p:sp>
      <p:sp>
        <p:nvSpPr>
          <p:cNvPr id="8" name="Oval 7">
            <a:extLst>
              <a:ext uri="{FF2B5EF4-FFF2-40B4-BE49-F238E27FC236}">
                <a16:creationId xmlns:a16="http://schemas.microsoft.com/office/drawing/2014/main" id="{CDAB61D6-94B8-674B-A999-0285DF44747E}"/>
              </a:ext>
            </a:extLst>
          </p:cNvPr>
          <p:cNvSpPr/>
          <p:nvPr/>
        </p:nvSpPr>
        <p:spPr>
          <a:xfrm>
            <a:off x="7616142" y="2928397"/>
            <a:ext cx="335666" cy="3240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EB81F5C-D379-464A-9825-F7E4F9033489}"/>
              </a:ext>
            </a:extLst>
          </p:cNvPr>
          <p:cNvSpPr/>
          <p:nvPr/>
        </p:nvSpPr>
        <p:spPr>
          <a:xfrm>
            <a:off x="4980372" y="3036165"/>
            <a:ext cx="301840" cy="284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0716A25-26A5-A54F-A3AC-E8C9564B2444}"/>
              </a:ext>
            </a:extLst>
          </p:cNvPr>
          <p:cNvSpPr/>
          <p:nvPr/>
        </p:nvSpPr>
        <p:spPr>
          <a:xfrm>
            <a:off x="7973633" y="3232955"/>
            <a:ext cx="301840" cy="284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30C779B-688D-4046-B39F-CEC420B4A69E}"/>
              </a:ext>
            </a:extLst>
          </p:cNvPr>
          <p:cNvSpPr txBox="1"/>
          <p:nvPr/>
        </p:nvSpPr>
        <p:spPr>
          <a:xfrm>
            <a:off x="10402957" y="4253948"/>
            <a:ext cx="1404731" cy="369332"/>
          </a:xfrm>
          <a:prstGeom prst="rect">
            <a:avLst/>
          </a:prstGeom>
          <a:noFill/>
        </p:spPr>
        <p:txBody>
          <a:bodyPr wrap="square" rtlCol="0">
            <a:spAutoFit/>
          </a:bodyPr>
          <a:lstStyle/>
          <a:p>
            <a:r>
              <a:rPr lang="en-US" dirty="0"/>
              <a:t>Exhibit C</a:t>
            </a:r>
          </a:p>
        </p:txBody>
      </p:sp>
      <p:sp>
        <p:nvSpPr>
          <p:cNvPr id="2" name="Slide Number Placeholder 1">
            <a:extLst>
              <a:ext uri="{FF2B5EF4-FFF2-40B4-BE49-F238E27FC236}">
                <a16:creationId xmlns:a16="http://schemas.microsoft.com/office/drawing/2014/main" id="{5F185492-FE67-5949-A0BB-434D883207D2}"/>
              </a:ext>
            </a:extLst>
          </p:cNvPr>
          <p:cNvSpPr>
            <a:spLocks noGrp="1"/>
          </p:cNvSpPr>
          <p:nvPr>
            <p:ph type="sldNum" sz="quarter" idx="12"/>
          </p:nvPr>
        </p:nvSpPr>
        <p:spPr/>
        <p:txBody>
          <a:bodyPr/>
          <a:lstStyle/>
          <a:p>
            <a:fld id="{DCD0D126-6121-3A4B-9BCE-4B8C34854E0A}" type="slidenum">
              <a:rPr lang="en-US" smtClean="0"/>
              <a:t>6</a:t>
            </a:fld>
            <a:endParaRPr lang="en-US"/>
          </a:p>
        </p:txBody>
      </p:sp>
    </p:spTree>
    <p:extLst>
      <p:ext uri="{BB962C8B-B14F-4D97-AF65-F5344CB8AC3E}">
        <p14:creationId xmlns:p14="http://schemas.microsoft.com/office/powerpoint/2010/main" val="2818730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DBCF0F1B-1C76-A940-B2C8-88E78EC9A47F}"/>
              </a:ext>
            </a:extLst>
          </p:cNvPr>
          <p:cNvPicPr>
            <a:picLocks noChangeAspect="1"/>
          </p:cNvPicPr>
          <p:nvPr/>
        </p:nvPicPr>
        <p:blipFill>
          <a:blip r:embed="rId2"/>
          <a:stretch>
            <a:fillRect/>
          </a:stretch>
        </p:blipFill>
        <p:spPr>
          <a:xfrm>
            <a:off x="149490" y="1327391"/>
            <a:ext cx="6310519" cy="3965713"/>
          </a:xfrm>
          <a:prstGeom prst="rect">
            <a:avLst/>
          </a:prstGeom>
        </p:spPr>
      </p:pic>
      <p:pic>
        <p:nvPicPr>
          <p:cNvPr id="5" name="Picture 4" descr="A picture containing accessory, umbrella&#10;&#10;Description automatically generated">
            <a:extLst>
              <a:ext uri="{FF2B5EF4-FFF2-40B4-BE49-F238E27FC236}">
                <a16:creationId xmlns:a16="http://schemas.microsoft.com/office/drawing/2014/main" id="{139165D8-D941-9A47-9C8A-DFE23C7F6F8A}"/>
              </a:ext>
            </a:extLst>
          </p:cNvPr>
          <p:cNvPicPr>
            <a:picLocks noChangeAspect="1"/>
          </p:cNvPicPr>
          <p:nvPr/>
        </p:nvPicPr>
        <p:blipFill>
          <a:blip r:embed="rId3"/>
          <a:stretch>
            <a:fillRect/>
          </a:stretch>
        </p:blipFill>
        <p:spPr>
          <a:xfrm>
            <a:off x="6698298" y="1147152"/>
            <a:ext cx="5317877" cy="4015227"/>
          </a:xfrm>
          <a:prstGeom prst="rect">
            <a:avLst/>
          </a:prstGeom>
        </p:spPr>
      </p:pic>
      <p:sp>
        <p:nvSpPr>
          <p:cNvPr id="9" name="TextBox 8">
            <a:extLst>
              <a:ext uri="{FF2B5EF4-FFF2-40B4-BE49-F238E27FC236}">
                <a16:creationId xmlns:a16="http://schemas.microsoft.com/office/drawing/2014/main" id="{D93395A4-A7D4-1647-8B4C-4A44BA642AE3}"/>
              </a:ext>
            </a:extLst>
          </p:cNvPr>
          <p:cNvSpPr txBox="1"/>
          <p:nvPr/>
        </p:nvSpPr>
        <p:spPr>
          <a:xfrm>
            <a:off x="1113905" y="315884"/>
            <a:ext cx="3956859" cy="646331"/>
          </a:xfrm>
          <a:prstGeom prst="rect">
            <a:avLst/>
          </a:prstGeom>
          <a:noFill/>
        </p:spPr>
        <p:txBody>
          <a:bodyPr wrap="square" rtlCol="0">
            <a:spAutoFit/>
          </a:bodyPr>
          <a:lstStyle/>
          <a:p>
            <a:pPr algn="ctr"/>
            <a:r>
              <a:rPr lang="en-US" b="1" u="sng" dirty="0"/>
              <a:t>Total Delay Percentage by U.S. Airport </a:t>
            </a:r>
            <a:r>
              <a:rPr lang="en-US" b="1" dirty="0"/>
              <a:t>(as % of Total)</a:t>
            </a:r>
          </a:p>
        </p:txBody>
      </p:sp>
      <p:sp>
        <p:nvSpPr>
          <p:cNvPr id="10" name="TextBox 9">
            <a:extLst>
              <a:ext uri="{FF2B5EF4-FFF2-40B4-BE49-F238E27FC236}">
                <a16:creationId xmlns:a16="http://schemas.microsoft.com/office/drawing/2014/main" id="{34011F33-E9C3-3841-A67D-111830FBCC84}"/>
              </a:ext>
            </a:extLst>
          </p:cNvPr>
          <p:cNvSpPr txBox="1"/>
          <p:nvPr/>
        </p:nvSpPr>
        <p:spPr>
          <a:xfrm>
            <a:off x="7378806" y="315884"/>
            <a:ext cx="3956859" cy="369332"/>
          </a:xfrm>
          <a:prstGeom prst="rect">
            <a:avLst/>
          </a:prstGeom>
          <a:noFill/>
        </p:spPr>
        <p:txBody>
          <a:bodyPr wrap="square" rtlCol="0">
            <a:spAutoFit/>
          </a:bodyPr>
          <a:lstStyle/>
          <a:p>
            <a:pPr algn="ctr"/>
            <a:r>
              <a:rPr lang="en-US" b="1" u="sng" dirty="0"/>
              <a:t>Delay Causes as a Percentage of Total</a:t>
            </a:r>
          </a:p>
        </p:txBody>
      </p:sp>
      <p:cxnSp>
        <p:nvCxnSpPr>
          <p:cNvPr id="12" name="Straight Connector 11">
            <a:extLst>
              <a:ext uri="{FF2B5EF4-FFF2-40B4-BE49-F238E27FC236}">
                <a16:creationId xmlns:a16="http://schemas.microsoft.com/office/drawing/2014/main" id="{79D660BD-6BA2-8B4A-9F7F-57D3642CF28B}"/>
              </a:ext>
            </a:extLst>
          </p:cNvPr>
          <p:cNvCxnSpPr>
            <a:cxnSpLocks/>
          </p:cNvCxnSpPr>
          <p:nvPr/>
        </p:nvCxnSpPr>
        <p:spPr>
          <a:xfrm>
            <a:off x="6616934" y="818216"/>
            <a:ext cx="0" cy="4892632"/>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E8FA5B2-77D7-D140-A1B2-13944FD65DF6}"/>
              </a:ext>
            </a:extLst>
          </p:cNvPr>
          <p:cNvSpPr/>
          <p:nvPr/>
        </p:nvSpPr>
        <p:spPr>
          <a:xfrm>
            <a:off x="74745" y="5999080"/>
            <a:ext cx="12042510" cy="707886"/>
          </a:xfrm>
          <a:prstGeom prst="rect">
            <a:avLst/>
          </a:prstGeom>
        </p:spPr>
        <p:txBody>
          <a:bodyPr wrap="square">
            <a:spAutoFit/>
          </a:bodyPr>
          <a:lstStyle/>
          <a:p>
            <a:r>
              <a:rPr lang="en-US" sz="1000" b="1" baseline="30000" dirty="0">
                <a:solidFill>
                  <a:srgbClr val="000000"/>
                </a:solidFill>
                <a:latin typeface="Arial" panose="020B0604020202020204" pitchFamily="34" charset="0"/>
              </a:rPr>
              <a:t>1</a:t>
            </a:r>
            <a:r>
              <a:rPr lang="en-US" sz="1000" b="1" dirty="0">
                <a:solidFill>
                  <a:srgbClr val="000000"/>
                </a:solidFill>
                <a:latin typeface="Arial" panose="020B0604020202020204" pitchFamily="34" charset="0"/>
              </a:rPr>
              <a:t>Carrier Delay: </a:t>
            </a:r>
            <a:r>
              <a:rPr lang="en-US" sz="1000" dirty="0">
                <a:solidFill>
                  <a:srgbClr val="000000"/>
                </a:solidFill>
                <a:latin typeface="Arial" panose="020B0604020202020204" pitchFamily="34" charset="0"/>
              </a:rPr>
              <a:t>Carrier delay is within the control of the air carrier. Examples of occurrences that may determine carrier delay are: aircraft cleaning, aircraft damage, awaiting the arrival of connecting passengers or crew, baggage, bird strike, cargo loading, catering, computer, outage-carrier equipment, crew legality (pilot or attendant rest), damage by hazardous goods, engineering inspection, fueling, handling disabled passengers, late crew, lavatory servicing, maintenance, </a:t>
            </a:r>
            <a:r>
              <a:rPr lang="en-US" sz="1000" dirty="0" err="1">
                <a:solidFill>
                  <a:srgbClr val="000000"/>
                </a:solidFill>
                <a:latin typeface="Arial" panose="020B0604020202020204" pitchFamily="34" charset="0"/>
              </a:rPr>
              <a:t>oversales</a:t>
            </a:r>
            <a:r>
              <a:rPr lang="en-US" sz="1000" dirty="0">
                <a:solidFill>
                  <a:srgbClr val="000000"/>
                </a:solidFill>
                <a:latin typeface="Arial" panose="020B0604020202020204" pitchFamily="34" charset="0"/>
              </a:rPr>
              <a:t>, potable water servicing, removal of unruly passenger, slow boarding or seating, stowing carry-on baggage, weight and balance delays.</a:t>
            </a:r>
          </a:p>
          <a:p>
            <a:r>
              <a:rPr lang="en-US" sz="1000" b="1" baseline="30000" dirty="0">
                <a:solidFill>
                  <a:srgbClr val="000000"/>
                </a:solidFill>
                <a:latin typeface="Arial" panose="020B0604020202020204" pitchFamily="34" charset="0"/>
              </a:rPr>
              <a:t>2</a:t>
            </a:r>
            <a:r>
              <a:rPr lang="en-US" sz="1000" b="1" dirty="0">
                <a:solidFill>
                  <a:srgbClr val="000000"/>
                </a:solidFill>
                <a:latin typeface="Arial" panose="020B0604020202020204" pitchFamily="34" charset="0"/>
              </a:rPr>
              <a:t>Late Arrival Delay: </a:t>
            </a:r>
            <a:r>
              <a:rPr lang="en-US" sz="1000" dirty="0">
                <a:solidFill>
                  <a:srgbClr val="000000"/>
                </a:solidFill>
                <a:latin typeface="Arial" panose="020B0604020202020204" pitchFamily="34" charset="0"/>
              </a:rPr>
              <a:t>Arrival delay at an airport due to the late arrival of the same aircraft at a previous airport. The ripple effect of an earlier delay at downstream airports is referred to as </a:t>
            </a:r>
            <a:r>
              <a:rPr lang="en-US" sz="1000" dirty="0">
                <a:solidFill>
                  <a:srgbClr val="0B0080"/>
                </a:solidFill>
                <a:latin typeface="Arial" panose="020B0604020202020204" pitchFamily="34" charset="0"/>
                <a:hlinkClick r:id="rId4" tooltip="Delay Propagation"/>
              </a:rPr>
              <a:t>delay propagation</a:t>
            </a:r>
            <a:r>
              <a:rPr lang="en-US" sz="1000" dirty="0">
                <a:solidFill>
                  <a:srgbClr val="000000"/>
                </a:solidFill>
                <a:latin typeface="Arial" panose="020B0604020202020204" pitchFamily="34" charset="0"/>
              </a:rPr>
              <a:t>.</a:t>
            </a:r>
            <a:endParaRPr lang="en-US" sz="1000" b="0" i="0" dirty="0">
              <a:solidFill>
                <a:srgbClr val="000000"/>
              </a:solidFill>
              <a:effectLst/>
              <a:latin typeface="Arial" panose="020B0604020202020204" pitchFamily="34" charset="0"/>
            </a:endParaRPr>
          </a:p>
        </p:txBody>
      </p:sp>
      <p:sp>
        <p:nvSpPr>
          <p:cNvPr id="16" name="TextBox 15">
            <a:extLst>
              <a:ext uri="{FF2B5EF4-FFF2-40B4-BE49-F238E27FC236}">
                <a16:creationId xmlns:a16="http://schemas.microsoft.com/office/drawing/2014/main" id="{81F54229-BD88-934B-9B66-C41DC59C4AA5}"/>
              </a:ext>
            </a:extLst>
          </p:cNvPr>
          <p:cNvSpPr txBox="1"/>
          <p:nvPr/>
        </p:nvSpPr>
        <p:spPr>
          <a:xfrm>
            <a:off x="7594898" y="1692831"/>
            <a:ext cx="297070" cy="200055"/>
          </a:xfrm>
          <a:prstGeom prst="rect">
            <a:avLst/>
          </a:prstGeom>
          <a:noFill/>
        </p:spPr>
        <p:txBody>
          <a:bodyPr wrap="square" rtlCol="0">
            <a:spAutoFit/>
          </a:bodyPr>
          <a:lstStyle/>
          <a:p>
            <a:r>
              <a:rPr lang="en-US" sz="700" dirty="0"/>
              <a:t>1</a:t>
            </a:r>
          </a:p>
        </p:txBody>
      </p:sp>
      <p:sp>
        <p:nvSpPr>
          <p:cNvPr id="17" name="TextBox 16">
            <a:extLst>
              <a:ext uri="{FF2B5EF4-FFF2-40B4-BE49-F238E27FC236}">
                <a16:creationId xmlns:a16="http://schemas.microsoft.com/office/drawing/2014/main" id="{A31CB669-F576-9D4A-B6C9-01377947EFE7}"/>
              </a:ext>
            </a:extLst>
          </p:cNvPr>
          <p:cNvSpPr txBox="1"/>
          <p:nvPr/>
        </p:nvSpPr>
        <p:spPr>
          <a:xfrm>
            <a:off x="11890780" y="3307564"/>
            <a:ext cx="270064" cy="200055"/>
          </a:xfrm>
          <a:prstGeom prst="rect">
            <a:avLst/>
          </a:prstGeom>
          <a:noFill/>
        </p:spPr>
        <p:txBody>
          <a:bodyPr wrap="square" rtlCol="0">
            <a:spAutoFit/>
          </a:bodyPr>
          <a:lstStyle/>
          <a:p>
            <a:r>
              <a:rPr lang="en-US" sz="700" dirty="0"/>
              <a:t>2</a:t>
            </a:r>
          </a:p>
        </p:txBody>
      </p:sp>
      <p:sp>
        <p:nvSpPr>
          <p:cNvPr id="11" name="TextBox 10">
            <a:extLst>
              <a:ext uri="{FF2B5EF4-FFF2-40B4-BE49-F238E27FC236}">
                <a16:creationId xmlns:a16="http://schemas.microsoft.com/office/drawing/2014/main" id="{DEA01E13-17DF-424C-A852-B7E941410DF4}"/>
              </a:ext>
            </a:extLst>
          </p:cNvPr>
          <p:cNvSpPr txBox="1"/>
          <p:nvPr/>
        </p:nvSpPr>
        <p:spPr>
          <a:xfrm>
            <a:off x="4872701" y="853538"/>
            <a:ext cx="1404731" cy="369332"/>
          </a:xfrm>
          <a:prstGeom prst="rect">
            <a:avLst/>
          </a:prstGeom>
          <a:noFill/>
        </p:spPr>
        <p:txBody>
          <a:bodyPr wrap="square" rtlCol="0">
            <a:spAutoFit/>
          </a:bodyPr>
          <a:lstStyle/>
          <a:p>
            <a:r>
              <a:rPr lang="en-US" dirty="0"/>
              <a:t>Exhibit D</a:t>
            </a:r>
          </a:p>
        </p:txBody>
      </p:sp>
      <p:sp>
        <p:nvSpPr>
          <p:cNvPr id="13" name="TextBox 12">
            <a:extLst>
              <a:ext uri="{FF2B5EF4-FFF2-40B4-BE49-F238E27FC236}">
                <a16:creationId xmlns:a16="http://schemas.microsoft.com/office/drawing/2014/main" id="{2345A0D9-29D8-4240-A232-B6BC2C10CCDD}"/>
              </a:ext>
            </a:extLst>
          </p:cNvPr>
          <p:cNvSpPr txBox="1"/>
          <p:nvPr/>
        </p:nvSpPr>
        <p:spPr>
          <a:xfrm>
            <a:off x="10486049" y="804038"/>
            <a:ext cx="1404731" cy="369332"/>
          </a:xfrm>
          <a:prstGeom prst="rect">
            <a:avLst/>
          </a:prstGeom>
          <a:noFill/>
        </p:spPr>
        <p:txBody>
          <a:bodyPr wrap="square" rtlCol="0">
            <a:spAutoFit/>
          </a:bodyPr>
          <a:lstStyle/>
          <a:p>
            <a:r>
              <a:rPr lang="en-US" dirty="0"/>
              <a:t>Exhibit E</a:t>
            </a:r>
          </a:p>
        </p:txBody>
      </p:sp>
      <p:sp>
        <p:nvSpPr>
          <p:cNvPr id="2" name="Slide Number Placeholder 1">
            <a:extLst>
              <a:ext uri="{FF2B5EF4-FFF2-40B4-BE49-F238E27FC236}">
                <a16:creationId xmlns:a16="http://schemas.microsoft.com/office/drawing/2014/main" id="{964ED4A6-1BE9-4F40-AFAB-BAE6A64302AF}"/>
              </a:ext>
            </a:extLst>
          </p:cNvPr>
          <p:cNvSpPr>
            <a:spLocks noGrp="1"/>
          </p:cNvSpPr>
          <p:nvPr>
            <p:ph type="sldNum" sz="quarter" idx="12"/>
          </p:nvPr>
        </p:nvSpPr>
        <p:spPr/>
        <p:txBody>
          <a:bodyPr/>
          <a:lstStyle/>
          <a:p>
            <a:fld id="{DCD0D126-6121-3A4B-9BCE-4B8C34854E0A}" type="slidenum">
              <a:rPr lang="en-US" smtClean="0"/>
              <a:t>7</a:t>
            </a:fld>
            <a:endParaRPr lang="en-US"/>
          </a:p>
        </p:txBody>
      </p:sp>
    </p:spTree>
    <p:extLst>
      <p:ext uri="{BB962C8B-B14F-4D97-AF65-F5344CB8AC3E}">
        <p14:creationId xmlns:p14="http://schemas.microsoft.com/office/powerpoint/2010/main" val="3533257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4378D-3D44-7247-A3FB-66109FDB2B4E}"/>
              </a:ext>
            </a:extLst>
          </p:cNvPr>
          <p:cNvSpPr>
            <a:spLocks noGrp="1"/>
          </p:cNvSpPr>
          <p:nvPr>
            <p:ph type="title"/>
          </p:nvPr>
        </p:nvSpPr>
        <p:spPr>
          <a:xfrm>
            <a:off x="203200" y="3709988"/>
            <a:ext cx="6040438" cy="2852737"/>
          </a:xfrm>
        </p:spPr>
        <p:txBody>
          <a:bodyPr/>
          <a:lstStyle/>
          <a:p>
            <a:r>
              <a:rPr lang="en-US" dirty="0"/>
              <a:t>Airline Delay Analysis</a:t>
            </a:r>
          </a:p>
        </p:txBody>
      </p:sp>
      <p:pic>
        <p:nvPicPr>
          <p:cNvPr id="3" name="Picture 2">
            <a:extLst>
              <a:ext uri="{FF2B5EF4-FFF2-40B4-BE49-F238E27FC236}">
                <a16:creationId xmlns:a16="http://schemas.microsoft.com/office/drawing/2014/main" id="{6F11A12A-A87A-8A4D-806F-8CA0F85ACD7B}"/>
              </a:ext>
            </a:extLst>
          </p:cNvPr>
          <p:cNvPicPr>
            <a:picLocks noChangeAspect="1"/>
          </p:cNvPicPr>
          <p:nvPr/>
        </p:nvPicPr>
        <p:blipFill>
          <a:blip r:embed="rId2"/>
          <a:stretch>
            <a:fillRect/>
          </a:stretch>
        </p:blipFill>
        <p:spPr>
          <a:xfrm>
            <a:off x="5334000" y="0"/>
            <a:ext cx="6858000" cy="6858000"/>
          </a:xfrm>
          <a:prstGeom prst="rect">
            <a:avLst/>
          </a:prstGeom>
        </p:spPr>
      </p:pic>
      <p:sp>
        <p:nvSpPr>
          <p:cNvPr id="4" name="Slide Number Placeholder 3">
            <a:extLst>
              <a:ext uri="{FF2B5EF4-FFF2-40B4-BE49-F238E27FC236}">
                <a16:creationId xmlns:a16="http://schemas.microsoft.com/office/drawing/2014/main" id="{CD5403DC-718B-E84F-A5A0-E41CE9F348D1}"/>
              </a:ext>
            </a:extLst>
          </p:cNvPr>
          <p:cNvSpPr>
            <a:spLocks noGrp="1"/>
          </p:cNvSpPr>
          <p:nvPr>
            <p:ph type="sldNum" sz="quarter" idx="12"/>
          </p:nvPr>
        </p:nvSpPr>
        <p:spPr/>
        <p:txBody>
          <a:bodyPr/>
          <a:lstStyle/>
          <a:p>
            <a:fld id="{DCD0D126-6121-3A4B-9BCE-4B8C34854E0A}" type="slidenum">
              <a:rPr lang="en-US" smtClean="0"/>
              <a:t>8</a:t>
            </a:fld>
            <a:endParaRPr lang="en-US"/>
          </a:p>
        </p:txBody>
      </p:sp>
    </p:spTree>
    <p:extLst>
      <p:ext uri="{BB962C8B-B14F-4D97-AF65-F5344CB8AC3E}">
        <p14:creationId xmlns:p14="http://schemas.microsoft.com/office/powerpoint/2010/main" val="2016737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1DA84447-4BD1-5C4E-9AF4-3AECD842D305}"/>
              </a:ext>
            </a:extLst>
          </p:cNvPr>
          <p:cNvPicPr>
            <a:picLocks noChangeAspect="1"/>
          </p:cNvPicPr>
          <p:nvPr/>
        </p:nvPicPr>
        <p:blipFill>
          <a:blip r:embed="rId2"/>
          <a:stretch>
            <a:fillRect/>
          </a:stretch>
        </p:blipFill>
        <p:spPr>
          <a:xfrm>
            <a:off x="447675" y="911225"/>
            <a:ext cx="11296650" cy="3765550"/>
          </a:xfrm>
          <a:prstGeom prst="rect">
            <a:avLst/>
          </a:prstGeom>
        </p:spPr>
      </p:pic>
      <p:sp>
        <p:nvSpPr>
          <p:cNvPr id="3" name="TextBox 2">
            <a:extLst>
              <a:ext uri="{FF2B5EF4-FFF2-40B4-BE49-F238E27FC236}">
                <a16:creationId xmlns:a16="http://schemas.microsoft.com/office/drawing/2014/main" id="{38AE9303-343F-4E4B-85F6-79F84706D146}"/>
              </a:ext>
            </a:extLst>
          </p:cNvPr>
          <p:cNvSpPr txBox="1"/>
          <p:nvPr/>
        </p:nvSpPr>
        <p:spPr>
          <a:xfrm>
            <a:off x="10339594" y="726559"/>
            <a:ext cx="1404731" cy="369332"/>
          </a:xfrm>
          <a:prstGeom prst="rect">
            <a:avLst/>
          </a:prstGeom>
          <a:noFill/>
        </p:spPr>
        <p:txBody>
          <a:bodyPr wrap="square" rtlCol="0">
            <a:spAutoFit/>
          </a:bodyPr>
          <a:lstStyle/>
          <a:p>
            <a:r>
              <a:rPr lang="en-US" dirty="0"/>
              <a:t>Exhibit F</a:t>
            </a:r>
          </a:p>
        </p:txBody>
      </p:sp>
      <p:sp>
        <p:nvSpPr>
          <p:cNvPr id="2" name="Slide Number Placeholder 1">
            <a:extLst>
              <a:ext uri="{FF2B5EF4-FFF2-40B4-BE49-F238E27FC236}">
                <a16:creationId xmlns:a16="http://schemas.microsoft.com/office/drawing/2014/main" id="{D91DF28B-9DDD-0E42-B2E3-3803D0194420}"/>
              </a:ext>
            </a:extLst>
          </p:cNvPr>
          <p:cNvSpPr>
            <a:spLocks noGrp="1"/>
          </p:cNvSpPr>
          <p:nvPr>
            <p:ph type="sldNum" sz="quarter" idx="12"/>
          </p:nvPr>
        </p:nvSpPr>
        <p:spPr/>
        <p:txBody>
          <a:bodyPr/>
          <a:lstStyle/>
          <a:p>
            <a:fld id="{DCD0D126-6121-3A4B-9BCE-4B8C34854E0A}" type="slidenum">
              <a:rPr lang="en-US" smtClean="0"/>
              <a:t>9</a:t>
            </a:fld>
            <a:endParaRPr lang="en-US"/>
          </a:p>
        </p:txBody>
      </p:sp>
    </p:spTree>
    <p:extLst>
      <p:ext uri="{BB962C8B-B14F-4D97-AF65-F5344CB8AC3E}">
        <p14:creationId xmlns:p14="http://schemas.microsoft.com/office/powerpoint/2010/main" val="1337203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6123</TotalTime>
  <Words>785</Words>
  <Application>Microsoft Macintosh PowerPoint</Application>
  <PresentationFormat>Widescreen</PresentationFormat>
  <Paragraphs>98</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U.S. Airport &amp; Airline Delay Analysis</vt:lpstr>
      <vt:lpstr>Analysis Summary</vt:lpstr>
      <vt:lpstr>Airport Delay Analysis</vt:lpstr>
      <vt:lpstr>PowerPoint Presentation</vt:lpstr>
      <vt:lpstr>PowerPoint Presentation</vt:lpstr>
      <vt:lpstr>PowerPoint Presentation</vt:lpstr>
      <vt:lpstr>PowerPoint Presentation</vt:lpstr>
      <vt:lpstr>Airline Delay Analysis</vt:lpstr>
      <vt:lpstr>PowerPoint Presentation</vt:lpstr>
      <vt:lpstr>PowerPoint Presentation</vt:lpstr>
      <vt:lpstr>PowerPoint Presentation</vt:lpstr>
      <vt:lpstr>PowerPoint Presentation</vt:lpstr>
      <vt:lpstr>Conclusions (Recap)</vt:lpstr>
      <vt:lpstr>Appendix – Code Analysis</vt:lpstr>
      <vt:lpstr>PowerPoint Presentation</vt:lpstr>
      <vt:lpstr>PowerPoint Presentation</vt:lpstr>
      <vt:lpstr>PowerPoint Presentation</vt:lpstr>
      <vt:lpstr>United / ExpressJet (reconciliation)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Bishop</dc:creator>
  <cp:lastModifiedBy>Dan Bishop</cp:lastModifiedBy>
  <cp:revision>33</cp:revision>
  <dcterms:created xsi:type="dcterms:W3CDTF">2019-12-07T15:45:41Z</dcterms:created>
  <dcterms:modified xsi:type="dcterms:W3CDTF">2019-12-13T20:51:31Z</dcterms:modified>
</cp:coreProperties>
</file>